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552" r:id="rId4"/>
    <p:sldId id="686" r:id="rId5"/>
    <p:sldId id="637" r:id="rId6"/>
    <p:sldId id="693" r:id="rId7"/>
    <p:sldId id="275" r:id="rId8"/>
    <p:sldId id="277" r:id="rId9"/>
    <p:sldId id="276" r:id="rId10"/>
    <p:sldId id="278" r:id="rId11"/>
    <p:sldId id="279" r:id="rId12"/>
    <p:sldId id="687" r:id="rId13"/>
    <p:sldId id="263" r:id="rId14"/>
    <p:sldId id="694" r:id="rId15"/>
    <p:sldId id="688" r:id="rId16"/>
    <p:sldId id="689" r:id="rId17"/>
    <p:sldId id="690" r:id="rId18"/>
    <p:sldId id="691"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00F89C-81B9-4470-B151-3EACCD37C22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F55592B-7A97-4785-AE85-88386C3DF9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7F0DBF3-27EC-448E-BE0D-A928CFDA48FB}"/>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5" name="Segnaposto piè di pagina 4">
            <a:extLst>
              <a:ext uri="{FF2B5EF4-FFF2-40B4-BE49-F238E27FC236}">
                <a16:creationId xmlns:a16="http://schemas.microsoft.com/office/drawing/2014/main" id="{887EA63F-D357-4322-AD9B-42F9E7BAD0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EC2CF3-02E2-4B21-BAFE-B30E38F65C8F}"/>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3479588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34298-1292-462A-9549-3C25D9E4F92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7C6F799-84AD-4066-82A8-9B958E2C93A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A515EE-FFBF-4DE9-B84F-7FE0E8D4BD10}"/>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5" name="Segnaposto piè di pagina 4">
            <a:extLst>
              <a:ext uri="{FF2B5EF4-FFF2-40B4-BE49-F238E27FC236}">
                <a16:creationId xmlns:a16="http://schemas.microsoft.com/office/drawing/2014/main" id="{0F6E4A1A-2F69-4399-86BD-71F9F1ED75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27CC4A-C457-45A5-885C-72C86FB4FBDE}"/>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198071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52A0DC7-F6CF-4FE0-8D21-6824AAE377C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DE0B44-72D9-470A-A8FD-543F06D9EBC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C1CD136-29F9-4EFA-ADFF-83ED515A6974}"/>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5" name="Segnaposto piè di pagina 4">
            <a:extLst>
              <a:ext uri="{FF2B5EF4-FFF2-40B4-BE49-F238E27FC236}">
                <a16:creationId xmlns:a16="http://schemas.microsoft.com/office/drawing/2014/main" id="{D0916DF4-F5B3-4FE7-9D39-4AD47D5BAC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78EAD9-CEA8-4EC9-949A-92BE50775865}"/>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7386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olo e contenuto con immagine">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FEE9886-36F0-4E06-A3A6-D8F00B0665A1}"/>
              </a:ext>
            </a:extLst>
          </p:cNvPr>
          <p:cNvSpPr>
            <a:spLocks noGrp="1"/>
          </p:cNvSpPr>
          <p:nvPr>
            <p:ph idx="1"/>
          </p:nvPr>
        </p:nvSpPr>
        <p:spPr>
          <a:xfrm>
            <a:off x="538961" y="1825625"/>
            <a:ext cx="4914189" cy="4351338"/>
          </a:xfrm>
        </p:spPr>
        <p:txBody>
          <a:bodyPr lIns="0" tIns="0" rIns="0" bIns="0" rtlCol="0">
            <a:noAutofit/>
          </a:bodyPr>
          <a:lstStyle>
            <a:lvl1pPr>
              <a:defRPr sz="2399"/>
            </a:lvl1pPr>
            <a:lvl2pPr>
              <a:defRPr sz="1999"/>
            </a:lvl2pPr>
            <a:lvl3pPr>
              <a:defRPr sz="1799"/>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Rettangolo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799" noProof="0" dirty="0">
              <a:solidFill>
                <a:schemeClr val="bg1"/>
              </a:solidFill>
            </a:endParaRPr>
          </a:p>
        </p:txBody>
      </p:sp>
      <p:pic>
        <p:nvPicPr>
          <p:cNvPr id="8" name="Immagine 7">
            <a:extLst>
              <a:ext uri="{FF2B5EF4-FFF2-40B4-BE49-F238E27FC236}">
                <a16:creationId xmlns:a16="http://schemas.microsoft.com/office/drawing/2014/main" id="{676C557E-B5A7-4416-BCC0-5743550BF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uppo 9">
            <a:extLst>
              <a:ext uri="{FF2B5EF4-FFF2-40B4-BE49-F238E27FC236}">
                <a16:creationId xmlns:a16="http://schemas.microsoft.com/office/drawing/2014/main" id="{42E17FB3-B5C4-4B3A-A57B-C6493A9D0C66}"/>
              </a:ext>
            </a:extLst>
          </p:cNvPr>
          <p:cNvGrpSpPr/>
          <p:nvPr userDrawn="1"/>
        </p:nvGrpSpPr>
        <p:grpSpPr>
          <a:xfrm rot="8650774">
            <a:off x="5037655" y="4336095"/>
            <a:ext cx="1905000" cy="2354263"/>
            <a:chOff x="11114088" y="2241550"/>
            <a:chExt cx="1905000" cy="2354263"/>
          </a:xfrm>
          <a:solidFill>
            <a:schemeClr val="bg2"/>
          </a:solidFill>
        </p:grpSpPr>
        <p:sp>
          <p:nvSpPr>
            <p:cNvPr id="11" name="Figura a mano libera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sz="1799" noProof="0" dirty="0"/>
            </a:p>
          </p:txBody>
        </p:sp>
        <p:sp>
          <p:nvSpPr>
            <p:cNvPr id="12" name="Figura a mano libera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sz="1799" noProof="0" dirty="0"/>
            </a:p>
          </p:txBody>
        </p:sp>
        <p:sp>
          <p:nvSpPr>
            <p:cNvPr id="13" name="Figura a mano libera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it-IT" sz="1799" noProof="0" dirty="0"/>
            </a:p>
          </p:txBody>
        </p:sp>
      </p:grpSp>
      <p:sp>
        <p:nvSpPr>
          <p:cNvPr id="15" name="Ovale 14">
            <a:extLst>
              <a:ext uri="{FF2B5EF4-FFF2-40B4-BE49-F238E27FC236}">
                <a16:creationId xmlns:a16="http://schemas.microsoft.com/office/drawing/2014/main" id="{EF515B4A-CB20-4847-8E00-0DD66F1FEBB4}"/>
              </a:ext>
            </a:extLst>
          </p:cNvPr>
          <p:cNvSpPr/>
          <p:nvPr userDrawn="1"/>
        </p:nvSpPr>
        <p:spPr>
          <a:xfrm>
            <a:off x="11371669" y="6409399"/>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799" noProof="0" dirty="0"/>
          </a:p>
        </p:txBody>
      </p:sp>
      <p:sp>
        <p:nvSpPr>
          <p:cNvPr id="16" name="Segnaposto numero diapositiva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7" y="6455741"/>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it-IT" noProof="0" smtClean="0"/>
              <a:pPr/>
              <a:t>‹N›</a:t>
            </a:fld>
            <a:endParaRPr lang="it-IT" noProof="0" dirty="0"/>
          </a:p>
        </p:txBody>
      </p:sp>
      <p:sp>
        <p:nvSpPr>
          <p:cNvPr id="23" name="Segnaposto immagine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it-IT" noProof="0"/>
              <a:t>Fare clic sull'icona per inserire un'immagine</a:t>
            </a:r>
            <a:endParaRPr lang="it-IT" noProof="0" dirty="0"/>
          </a:p>
        </p:txBody>
      </p:sp>
      <p:sp>
        <p:nvSpPr>
          <p:cNvPr id="14" name="Titolo 1">
            <a:extLst>
              <a:ext uri="{FF2B5EF4-FFF2-40B4-BE49-F238E27FC236}">
                <a16:creationId xmlns:a16="http://schemas.microsoft.com/office/drawing/2014/main" id="{2E646B4F-6CCB-724C-9D5E-6D5770023939}"/>
              </a:ext>
            </a:extLst>
          </p:cNvPr>
          <p:cNvSpPr>
            <a:spLocks noGrp="1"/>
          </p:cNvSpPr>
          <p:nvPr>
            <p:ph type="title"/>
          </p:nvPr>
        </p:nvSpPr>
        <p:spPr>
          <a:xfrm>
            <a:off x="515939" y="499597"/>
            <a:ext cx="4937211" cy="1325563"/>
          </a:xfrm>
        </p:spPr>
        <p:txBody>
          <a:bodyPr lIns="0" tIns="0" rIns="0" bIns="0" rtlCol="0">
            <a:noAutofit/>
          </a:bodyPr>
          <a:lstStyle>
            <a:lvl1pPr>
              <a:defRPr sz="3199" b="1" cap="all" baseline="0"/>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230564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2EF092-072C-4F66-BDA0-23AA9ABC91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580F704-AA90-42F8-A739-2C6A55FC71B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41EE03-6466-49C1-AD83-9F624F41A17B}"/>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5" name="Segnaposto piè di pagina 4">
            <a:extLst>
              <a:ext uri="{FF2B5EF4-FFF2-40B4-BE49-F238E27FC236}">
                <a16:creationId xmlns:a16="http://schemas.microsoft.com/office/drawing/2014/main" id="{47FC3E30-F639-479D-9AD0-3FF103F718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519C9F-E7F7-42F0-BC45-86BC3E8CA0FA}"/>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401232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592A05-E6BC-47EF-9A46-01F3E11F2A1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B445D5F-A6D3-4210-8B2B-B4136368A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9D7FAEF-9ECE-461D-ADF7-7B605658191B}"/>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5" name="Segnaposto piè di pagina 4">
            <a:extLst>
              <a:ext uri="{FF2B5EF4-FFF2-40B4-BE49-F238E27FC236}">
                <a16:creationId xmlns:a16="http://schemas.microsoft.com/office/drawing/2014/main" id="{D29B34FA-0F0C-4665-99E3-506C8F7972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7A390E-4EDB-46D6-B6CD-756DE6070294}"/>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40271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6BE5DD-0BE8-482B-9CD0-5C0FF8ABC65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D79D13C-2767-44CC-AFB8-F189B59EDF0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9F34FF8-8EA4-42F4-A92D-3009205E9D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7085644-CDAA-4465-9AB3-D3250519DF33}"/>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6" name="Segnaposto piè di pagina 5">
            <a:extLst>
              <a:ext uri="{FF2B5EF4-FFF2-40B4-BE49-F238E27FC236}">
                <a16:creationId xmlns:a16="http://schemas.microsoft.com/office/drawing/2014/main" id="{387D6190-EE6F-4A07-AC34-E8B17B8280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500BF58-0DB9-48C1-92F8-B97C490D3207}"/>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57973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6A1F57-7672-4126-B853-9E462590C01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736034-DF9C-40B0-8933-D375FBD08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F1DDDD6-1419-471D-8B2E-8453584FB05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10A25E8-D461-472E-A40A-8CEFA4D382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7F997B5-71D3-4A6B-8842-A0261962A6D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D931F1D-02B9-4A78-BB4A-E41A12B9FA68}"/>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8" name="Segnaposto piè di pagina 7">
            <a:extLst>
              <a:ext uri="{FF2B5EF4-FFF2-40B4-BE49-F238E27FC236}">
                <a16:creationId xmlns:a16="http://schemas.microsoft.com/office/drawing/2014/main" id="{856B330E-4C97-4EDC-B8F2-3E8020AF57C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288E863-5B35-4627-84E3-EC745D8E81B2}"/>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6705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6CC06D-21F5-42BE-B2ED-6A3E672DA58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A02508E-4D09-4820-ACDB-9F4B94EA7CEB}"/>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4" name="Segnaposto piè di pagina 3">
            <a:extLst>
              <a:ext uri="{FF2B5EF4-FFF2-40B4-BE49-F238E27FC236}">
                <a16:creationId xmlns:a16="http://schemas.microsoft.com/office/drawing/2014/main" id="{B3321F9C-8D1E-4679-A0BE-57B0FE5EFB0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8911741-86DA-4572-A405-E3F6AC1B8EEA}"/>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172122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AA4ECB8-430B-4309-9E04-6FADF34E3850}"/>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3" name="Segnaposto piè di pagina 2">
            <a:extLst>
              <a:ext uri="{FF2B5EF4-FFF2-40B4-BE49-F238E27FC236}">
                <a16:creationId xmlns:a16="http://schemas.microsoft.com/office/drawing/2014/main" id="{457DD42B-4316-4846-B0B3-D720CEABB59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EDA2EC2-7D3D-4169-BFF7-F6F5FF659862}"/>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53618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FD6D2C-DC01-4D80-BC5E-BCCBA90244D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9FCDCA6-C77F-447E-B5D8-5D98D3CF58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C2E0A3D-A7F4-4576-8658-15D9DE64A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BE32E9B-0286-4B2D-A4A3-26F772B58D10}"/>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6" name="Segnaposto piè di pagina 5">
            <a:extLst>
              <a:ext uri="{FF2B5EF4-FFF2-40B4-BE49-F238E27FC236}">
                <a16:creationId xmlns:a16="http://schemas.microsoft.com/office/drawing/2014/main" id="{BF54598A-408B-4A42-B6BC-E9ADF28834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B2B680-1F94-42E7-AF16-D52CC5A708B8}"/>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401147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D47155-FD23-4233-AB17-0A5F65B0D2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ED43E20-11B9-4810-8778-88A0CCA5A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02EA496-6213-4D81-9EE6-F0B58D49F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F3DB9EE-D53C-4916-A0C7-C11EE5AD3F7A}"/>
              </a:ext>
            </a:extLst>
          </p:cNvPr>
          <p:cNvSpPr>
            <a:spLocks noGrp="1"/>
          </p:cNvSpPr>
          <p:nvPr>
            <p:ph type="dt" sz="half" idx="10"/>
          </p:nvPr>
        </p:nvSpPr>
        <p:spPr/>
        <p:txBody>
          <a:bodyPr/>
          <a:lstStyle/>
          <a:p>
            <a:fld id="{C8AB3C5E-6B6A-4220-B356-C06D53601D5C}" type="datetimeFigureOut">
              <a:rPr lang="it-IT" smtClean="0"/>
              <a:t>17/09/2021</a:t>
            </a:fld>
            <a:endParaRPr lang="it-IT"/>
          </a:p>
        </p:txBody>
      </p:sp>
      <p:sp>
        <p:nvSpPr>
          <p:cNvPr id="6" name="Segnaposto piè di pagina 5">
            <a:extLst>
              <a:ext uri="{FF2B5EF4-FFF2-40B4-BE49-F238E27FC236}">
                <a16:creationId xmlns:a16="http://schemas.microsoft.com/office/drawing/2014/main" id="{1C00BC1C-9B8F-4283-921E-0CAB1F8E9EF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C77301-2A4B-48FE-BECD-3479E44CC056}"/>
              </a:ext>
            </a:extLst>
          </p:cNvPr>
          <p:cNvSpPr>
            <a:spLocks noGrp="1"/>
          </p:cNvSpPr>
          <p:nvPr>
            <p:ph type="sldNum" sz="quarter" idx="12"/>
          </p:nvPr>
        </p:nvSpPr>
        <p:spPr/>
        <p:txBody>
          <a:bodyPr/>
          <a:lstStyle/>
          <a:p>
            <a:fld id="{61F9809E-0636-4DF6-B31F-6D99129B478B}" type="slidenum">
              <a:rPr lang="it-IT" smtClean="0"/>
              <a:t>‹N›</a:t>
            </a:fld>
            <a:endParaRPr lang="it-IT"/>
          </a:p>
        </p:txBody>
      </p:sp>
    </p:spTree>
    <p:extLst>
      <p:ext uri="{BB962C8B-B14F-4D97-AF65-F5344CB8AC3E}">
        <p14:creationId xmlns:p14="http://schemas.microsoft.com/office/powerpoint/2010/main" val="97006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7896FC-B0F3-435F-BFD3-9BAA80EFB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ABA101-2C06-4527-91C3-0730AA845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E36817-E544-4E6A-9760-6BC577B35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B3C5E-6B6A-4220-B356-C06D53601D5C}" type="datetimeFigureOut">
              <a:rPr lang="it-IT" smtClean="0"/>
              <a:t>17/09/2021</a:t>
            </a:fld>
            <a:endParaRPr lang="it-IT"/>
          </a:p>
        </p:txBody>
      </p:sp>
      <p:sp>
        <p:nvSpPr>
          <p:cNvPr id="5" name="Segnaposto piè di pagina 4">
            <a:extLst>
              <a:ext uri="{FF2B5EF4-FFF2-40B4-BE49-F238E27FC236}">
                <a16:creationId xmlns:a16="http://schemas.microsoft.com/office/drawing/2014/main" id="{D0C1DE84-EFB8-4099-847D-F330FBDDA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3ED1560-344B-4A38-B1B0-E39798DC64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9809E-0636-4DF6-B31F-6D99129B478B}" type="slidenum">
              <a:rPr lang="it-IT" smtClean="0"/>
              <a:t>‹N›</a:t>
            </a:fld>
            <a:endParaRPr lang="it-IT"/>
          </a:p>
        </p:txBody>
      </p:sp>
    </p:spTree>
    <p:extLst>
      <p:ext uri="{BB962C8B-B14F-4D97-AF65-F5344CB8AC3E}">
        <p14:creationId xmlns:p14="http://schemas.microsoft.com/office/powerpoint/2010/main" val="197726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6">
            <a:extLst>
              <a:ext uri="{FF2B5EF4-FFF2-40B4-BE49-F238E27FC236}">
                <a16:creationId xmlns:a16="http://schemas.microsoft.com/office/drawing/2014/main" id="{ADB1C51E-06EA-42BC-BD80-E81F17116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766561" cy="6858000"/>
          </a:xfrm>
          <a:prstGeom prst="rect">
            <a:avLst/>
          </a:prstGeom>
        </p:spPr>
      </p:pic>
      <p:sp>
        <p:nvSpPr>
          <p:cNvPr id="5" name="CasellaDiTesto 4">
            <a:extLst>
              <a:ext uri="{FF2B5EF4-FFF2-40B4-BE49-F238E27FC236}">
                <a16:creationId xmlns:a16="http://schemas.microsoft.com/office/drawing/2014/main" id="{D4BB4B1B-FBBB-47B2-B996-27DF349D30B3}"/>
              </a:ext>
            </a:extLst>
          </p:cNvPr>
          <p:cNvSpPr txBox="1"/>
          <p:nvPr/>
        </p:nvSpPr>
        <p:spPr>
          <a:xfrm>
            <a:off x="6854910" y="284645"/>
            <a:ext cx="523019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INTRODUZIONE AL CAMMINO SINODALE</a:t>
            </a:r>
            <a:endParaRPr kumimoji="0" lang="it-IT"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462EAD92-E1DD-45D0-99E1-9385BC5A2943}"/>
              </a:ext>
            </a:extLst>
          </p:cNvPr>
          <p:cNvSpPr txBox="1"/>
          <p:nvPr/>
        </p:nvSpPr>
        <p:spPr>
          <a:xfrm>
            <a:off x="6766560" y="2583906"/>
            <a:ext cx="54068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LO SPIRITO GUIDA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rPr>
              <a:t>I NOSTRI PASSI</a:t>
            </a:r>
            <a:endParaRPr kumimoji="0" lang="it-IT"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FF54731D-88E1-462F-BB45-9FAD54D7DD5D}"/>
              </a:ext>
            </a:extLst>
          </p:cNvPr>
          <p:cNvSpPr txBox="1"/>
          <p:nvPr/>
        </p:nvSpPr>
        <p:spPr>
          <a:xfrm>
            <a:off x="6961810" y="6373300"/>
            <a:ext cx="523019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settembre 2021</a:t>
            </a:r>
            <a:endParaRPr kumimoji="0" lang="it-IT"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3591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3AA7ED7-D66D-40FF-9450-125F30901545}"/>
              </a:ext>
            </a:extLst>
          </p:cNvPr>
          <p:cNvSpPr txBox="1"/>
          <p:nvPr/>
        </p:nvSpPr>
        <p:spPr>
          <a:xfrm>
            <a:off x="1148508" y="2725516"/>
            <a:ext cx="28026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RIGIDE</a:t>
            </a:r>
          </a:p>
        </p:txBody>
      </p:sp>
      <p:sp>
        <p:nvSpPr>
          <p:cNvPr id="8" name="CasellaDiTesto 7">
            <a:extLst>
              <a:ext uri="{FF2B5EF4-FFF2-40B4-BE49-F238E27FC236}">
                <a16:creationId xmlns:a16="http://schemas.microsoft.com/office/drawing/2014/main" id="{5FF211B6-9637-4058-B3B9-2BAFAC3E53C7}"/>
              </a:ext>
            </a:extLst>
          </p:cNvPr>
          <p:cNvSpPr txBox="1"/>
          <p:nvPr/>
        </p:nvSpPr>
        <p:spPr>
          <a:xfrm>
            <a:off x="8475186" y="2844952"/>
            <a:ext cx="3438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FLESSIBILI</a:t>
            </a:r>
          </a:p>
        </p:txBody>
      </p:sp>
      <p:sp>
        <p:nvSpPr>
          <p:cNvPr id="9" name="CasellaDiTesto 8">
            <a:extLst>
              <a:ext uri="{FF2B5EF4-FFF2-40B4-BE49-F238E27FC236}">
                <a16:creationId xmlns:a16="http://schemas.microsoft.com/office/drawing/2014/main" id="{211C101B-E185-4DC4-89E8-CE97F124A20C}"/>
              </a:ext>
            </a:extLst>
          </p:cNvPr>
          <p:cNvSpPr txBox="1"/>
          <p:nvPr/>
        </p:nvSpPr>
        <p:spPr>
          <a:xfrm>
            <a:off x="854639" y="4108725"/>
            <a:ext cx="333064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TEMPI PREDEFINITI CENTRATI SULLE PROCEDURE</a:t>
            </a:r>
          </a:p>
        </p:txBody>
      </p:sp>
      <p:sp>
        <p:nvSpPr>
          <p:cNvPr id="11" name="CasellaDiTesto 10">
            <a:extLst>
              <a:ext uri="{FF2B5EF4-FFF2-40B4-BE49-F238E27FC236}">
                <a16:creationId xmlns:a16="http://schemas.microsoft.com/office/drawing/2014/main" id="{DEC8FF9C-9D51-4B4F-A238-2F642443B3D8}"/>
              </a:ext>
            </a:extLst>
          </p:cNvPr>
          <p:cNvSpPr txBox="1"/>
          <p:nvPr/>
        </p:nvSpPr>
        <p:spPr>
          <a:xfrm>
            <a:off x="808656" y="5449068"/>
            <a:ext cx="33306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GESTIONE CENTRALIZZATA</a:t>
            </a:r>
          </a:p>
        </p:txBody>
      </p:sp>
      <p:sp>
        <p:nvSpPr>
          <p:cNvPr id="13" name="CasellaDiTesto 12">
            <a:extLst>
              <a:ext uri="{FF2B5EF4-FFF2-40B4-BE49-F238E27FC236}">
                <a16:creationId xmlns:a16="http://schemas.microsoft.com/office/drawing/2014/main" id="{339523C7-CBDD-410A-83C6-1A3C61524167}"/>
              </a:ext>
            </a:extLst>
          </p:cNvPr>
          <p:cNvSpPr txBox="1"/>
          <p:nvPr/>
        </p:nvSpPr>
        <p:spPr>
          <a:xfrm>
            <a:off x="8583387" y="4131982"/>
            <a:ext cx="33306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TEMPI CENTRATI SULLE PERSONE E COMUNITÀ</a:t>
            </a:r>
          </a:p>
        </p:txBody>
      </p:sp>
      <p:sp>
        <p:nvSpPr>
          <p:cNvPr id="15" name="CasellaDiTesto 14">
            <a:extLst>
              <a:ext uri="{FF2B5EF4-FFF2-40B4-BE49-F238E27FC236}">
                <a16:creationId xmlns:a16="http://schemas.microsoft.com/office/drawing/2014/main" id="{06F7FC69-2CE5-4FAA-8959-6FD7D2FF0BF5}"/>
              </a:ext>
            </a:extLst>
          </p:cNvPr>
          <p:cNvSpPr txBox="1"/>
          <p:nvPr/>
        </p:nvSpPr>
        <p:spPr>
          <a:xfrm>
            <a:off x="8583388" y="5281917"/>
            <a:ext cx="33306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ACCOMPAGNAMENTO DECENTRATO</a:t>
            </a:r>
          </a:p>
        </p:txBody>
      </p:sp>
      <p:pic>
        <p:nvPicPr>
          <p:cNvPr id="12" name="Segnaposto contenuto 6">
            <a:extLst>
              <a:ext uri="{FF2B5EF4-FFF2-40B4-BE49-F238E27FC236}">
                <a16:creationId xmlns:a16="http://schemas.microsoft.com/office/drawing/2014/main" id="{599035AA-3451-4CCF-8164-FBDB7DC508D1}"/>
              </a:ext>
            </a:extLst>
          </p:cNvPr>
          <p:cNvPicPr>
            <a:picLocks noChangeAspect="1"/>
          </p:cNvPicPr>
          <p:nvPr/>
        </p:nvPicPr>
        <p:blipFill rotWithShape="1">
          <a:blip r:embed="rId2">
            <a:extLst>
              <a:ext uri="{28A0092B-C50C-407E-A947-70E740481C1C}">
                <a14:useLocalDpi xmlns:a14="http://schemas.microsoft.com/office/drawing/2010/main" val="0"/>
              </a:ext>
            </a:extLst>
          </a:blip>
          <a:srcRect t="30481" r="648" b="50932"/>
          <a:stretch/>
        </p:blipFill>
        <p:spPr>
          <a:xfrm>
            <a:off x="-1" y="-33914"/>
            <a:ext cx="12192001" cy="2311685"/>
          </a:xfrm>
          <a:prstGeom prst="rect">
            <a:avLst/>
          </a:prstGeom>
        </p:spPr>
      </p:pic>
      <p:sp>
        <p:nvSpPr>
          <p:cNvPr id="14" name="CasellaDiTesto 13">
            <a:extLst>
              <a:ext uri="{FF2B5EF4-FFF2-40B4-BE49-F238E27FC236}">
                <a16:creationId xmlns:a16="http://schemas.microsoft.com/office/drawing/2014/main" id="{E6263F6C-9AD0-4FCD-903C-5C9B223D7FDB}"/>
              </a:ext>
            </a:extLst>
          </p:cNvPr>
          <p:cNvSpPr txBox="1"/>
          <p:nvPr/>
        </p:nvSpPr>
        <p:spPr>
          <a:xfrm>
            <a:off x="8322441" y="558124"/>
            <a:ext cx="3220630"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800" b="1" dirty="0">
                <a:solidFill>
                  <a:schemeClr val="bg1"/>
                </a:solidFill>
                <a:effectLst>
                  <a:outerShdw blurRad="38100" dist="38100" dir="2700000" algn="tl">
                    <a:srgbClr val="000000">
                      <a:alpha val="43137"/>
                    </a:srgbClr>
                  </a:outerShdw>
                </a:effectLst>
                <a:latin typeface="Calibri" panose="020F0502020204030204"/>
              </a:rPr>
              <a:t>FASI</a:t>
            </a:r>
            <a:endParaRPr kumimoji="0" lang="it-IT"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Freccia a destra 15">
            <a:extLst>
              <a:ext uri="{FF2B5EF4-FFF2-40B4-BE49-F238E27FC236}">
                <a16:creationId xmlns:a16="http://schemas.microsoft.com/office/drawing/2014/main" id="{5B77B883-0254-499A-BF59-7DD02A8DA1D6}"/>
              </a:ext>
            </a:extLst>
          </p:cNvPr>
          <p:cNvSpPr/>
          <p:nvPr/>
        </p:nvSpPr>
        <p:spPr>
          <a:xfrm>
            <a:off x="5229546" y="4187934"/>
            <a:ext cx="1869052" cy="1146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918821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3AA7ED7-D66D-40FF-9450-125F30901545}"/>
              </a:ext>
            </a:extLst>
          </p:cNvPr>
          <p:cNvSpPr txBox="1"/>
          <p:nvPr/>
        </p:nvSpPr>
        <p:spPr>
          <a:xfrm>
            <a:off x="1059571" y="2886919"/>
            <a:ext cx="28026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RUOLI DESIGNATI</a:t>
            </a:r>
          </a:p>
        </p:txBody>
      </p:sp>
      <p:sp>
        <p:nvSpPr>
          <p:cNvPr id="8" name="CasellaDiTesto 7">
            <a:extLst>
              <a:ext uri="{FF2B5EF4-FFF2-40B4-BE49-F238E27FC236}">
                <a16:creationId xmlns:a16="http://schemas.microsoft.com/office/drawing/2014/main" id="{5FF211B6-9637-4058-B3B9-2BAFAC3E53C7}"/>
              </a:ext>
            </a:extLst>
          </p:cNvPr>
          <p:cNvSpPr txBox="1"/>
          <p:nvPr/>
        </p:nvSpPr>
        <p:spPr>
          <a:xfrm>
            <a:off x="8404673" y="2899322"/>
            <a:ext cx="34388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RETI DI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PERSONE</a:t>
            </a:r>
          </a:p>
        </p:txBody>
      </p:sp>
      <p:sp>
        <p:nvSpPr>
          <p:cNvPr id="9" name="CasellaDiTesto 8">
            <a:extLst>
              <a:ext uri="{FF2B5EF4-FFF2-40B4-BE49-F238E27FC236}">
                <a16:creationId xmlns:a16="http://schemas.microsoft.com/office/drawing/2014/main" id="{211C101B-E185-4DC4-89E8-CE97F124A20C}"/>
              </a:ext>
            </a:extLst>
          </p:cNvPr>
          <p:cNvSpPr txBox="1"/>
          <p:nvPr/>
        </p:nvSpPr>
        <p:spPr>
          <a:xfrm>
            <a:off x="765702" y="4270128"/>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SEGRETERIE</a:t>
            </a:r>
          </a:p>
        </p:txBody>
      </p:sp>
      <p:sp>
        <p:nvSpPr>
          <p:cNvPr id="10" name="CasellaDiTesto 9">
            <a:extLst>
              <a:ext uri="{FF2B5EF4-FFF2-40B4-BE49-F238E27FC236}">
                <a16:creationId xmlns:a16="http://schemas.microsoft.com/office/drawing/2014/main" id="{CE72582D-9AFB-4C71-9926-5872D21B4233}"/>
              </a:ext>
            </a:extLst>
          </p:cNvPr>
          <p:cNvSpPr txBox="1"/>
          <p:nvPr/>
        </p:nvSpPr>
        <p:spPr>
          <a:xfrm>
            <a:off x="765701" y="4843152"/>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COMMISSIONI</a:t>
            </a:r>
          </a:p>
        </p:txBody>
      </p:sp>
      <p:sp>
        <p:nvSpPr>
          <p:cNvPr id="11" name="CasellaDiTesto 10">
            <a:extLst>
              <a:ext uri="{FF2B5EF4-FFF2-40B4-BE49-F238E27FC236}">
                <a16:creationId xmlns:a16="http://schemas.microsoft.com/office/drawing/2014/main" id="{DEC8FF9C-9D51-4B4F-A238-2F642443B3D8}"/>
              </a:ext>
            </a:extLst>
          </p:cNvPr>
          <p:cNvSpPr txBox="1"/>
          <p:nvPr/>
        </p:nvSpPr>
        <p:spPr>
          <a:xfrm>
            <a:off x="765700" y="5416176"/>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ISTITUZIONI</a:t>
            </a:r>
          </a:p>
        </p:txBody>
      </p:sp>
      <p:sp>
        <p:nvSpPr>
          <p:cNvPr id="13" name="CasellaDiTesto 12">
            <a:extLst>
              <a:ext uri="{FF2B5EF4-FFF2-40B4-BE49-F238E27FC236}">
                <a16:creationId xmlns:a16="http://schemas.microsoft.com/office/drawing/2014/main" id="{339523C7-CBDD-410A-83C6-1A3C61524167}"/>
              </a:ext>
            </a:extLst>
          </p:cNvPr>
          <p:cNvSpPr txBox="1"/>
          <p:nvPr/>
        </p:nvSpPr>
        <p:spPr>
          <a:xfrm>
            <a:off x="8450656" y="4311224"/>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PICCOLI GRUPPI</a:t>
            </a:r>
          </a:p>
        </p:txBody>
      </p:sp>
      <p:sp>
        <p:nvSpPr>
          <p:cNvPr id="14" name="CasellaDiTesto 13">
            <a:extLst>
              <a:ext uri="{FF2B5EF4-FFF2-40B4-BE49-F238E27FC236}">
                <a16:creationId xmlns:a16="http://schemas.microsoft.com/office/drawing/2014/main" id="{69F2AD20-5B30-4838-AF85-1288676A256F}"/>
              </a:ext>
            </a:extLst>
          </p:cNvPr>
          <p:cNvSpPr txBox="1"/>
          <p:nvPr/>
        </p:nvSpPr>
        <p:spPr>
          <a:xfrm>
            <a:off x="8450655" y="4884248"/>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FACILITATORI</a:t>
            </a:r>
          </a:p>
        </p:txBody>
      </p:sp>
      <p:sp>
        <p:nvSpPr>
          <p:cNvPr id="15" name="CasellaDiTesto 14">
            <a:extLst>
              <a:ext uri="{FF2B5EF4-FFF2-40B4-BE49-F238E27FC236}">
                <a16:creationId xmlns:a16="http://schemas.microsoft.com/office/drawing/2014/main" id="{06F7FC69-2CE5-4FAA-8959-6FD7D2FF0BF5}"/>
              </a:ext>
            </a:extLst>
          </p:cNvPr>
          <p:cNvSpPr txBox="1"/>
          <p:nvPr/>
        </p:nvSpPr>
        <p:spPr>
          <a:xfrm>
            <a:off x="8450654" y="5457272"/>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srgbClr val="C00000"/>
                </a:solidFill>
                <a:effectLst/>
                <a:uLnTx/>
                <a:uFillTx/>
                <a:latin typeface="Calibri" panose="020F0502020204030204"/>
                <a:ea typeface="+mn-ea"/>
                <a:cs typeface="+mn-cs"/>
              </a:rPr>
              <a:t>TESSITORI E CUSTODI</a:t>
            </a:r>
            <a:endPar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6" name="Segnaposto contenuto 6">
            <a:extLst>
              <a:ext uri="{FF2B5EF4-FFF2-40B4-BE49-F238E27FC236}">
                <a16:creationId xmlns:a16="http://schemas.microsoft.com/office/drawing/2014/main" id="{A5031F64-FD9C-40F8-AE13-0993767AE6BC}"/>
              </a:ext>
            </a:extLst>
          </p:cNvPr>
          <p:cNvPicPr>
            <a:picLocks noChangeAspect="1"/>
          </p:cNvPicPr>
          <p:nvPr/>
        </p:nvPicPr>
        <p:blipFill rotWithShape="1">
          <a:blip r:embed="rId2">
            <a:extLst>
              <a:ext uri="{28A0092B-C50C-407E-A947-70E740481C1C}">
                <a14:useLocalDpi xmlns:a14="http://schemas.microsoft.com/office/drawing/2010/main" val="0"/>
              </a:ext>
            </a:extLst>
          </a:blip>
          <a:srcRect t="30481" r="648" b="50932"/>
          <a:stretch/>
        </p:blipFill>
        <p:spPr>
          <a:xfrm>
            <a:off x="-1" y="-33914"/>
            <a:ext cx="12192001" cy="2311685"/>
          </a:xfrm>
          <a:prstGeom prst="rect">
            <a:avLst/>
          </a:prstGeom>
        </p:spPr>
      </p:pic>
      <p:sp>
        <p:nvSpPr>
          <p:cNvPr id="17" name="CasellaDiTesto 16">
            <a:extLst>
              <a:ext uri="{FF2B5EF4-FFF2-40B4-BE49-F238E27FC236}">
                <a16:creationId xmlns:a16="http://schemas.microsoft.com/office/drawing/2014/main" id="{646735CE-CF4A-4437-AE99-72754B0C1BB7}"/>
              </a:ext>
            </a:extLst>
          </p:cNvPr>
          <p:cNvSpPr txBox="1"/>
          <p:nvPr/>
        </p:nvSpPr>
        <p:spPr>
          <a:xfrm>
            <a:off x="7725317" y="684417"/>
            <a:ext cx="11281356"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800" b="1" dirty="0">
                <a:solidFill>
                  <a:schemeClr val="bg1"/>
                </a:solidFill>
                <a:effectLst>
                  <a:outerShdw blurRad="38100" dist="38100" dir="2700000" algn="tl">
                    <a:srgbClr val="000000">
                      <a:alpha val="43137"/>
                    </a:srgbClr>
                  </a:outerShdw>
                </a:effectLst>
                <a:latin typeface="Calibri" panose="020F0502020204030204"/>
              </a:rPr>
              <a:t>ATTORI</a:t>
            </a:r>
            <a:endParaRPr kumimoji="0" lang="it-IT"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8" name="Freccia a destra 17">
            <a:extLst>
              <a:ext uri="{FF2B5EF4-FFF2-40B4-BE49-F238E27FC236}">
                <a16:creationId xmlns:a16="http://schemas.microsoft.com/office/drawing/2014/main" id="{37114AEE-8584-4CF5-82FE-69FD486344F4}"/>
              </a:ext>
            </a:extLst>
          </p:cNvPr>
          <p:cNvSpPr/>
          <p:nvPr/>
        </p:nvSpPr>
        <p:spPr>
          <a:xfrm>
            <a:off x="5229546" y="4187934"/>
            <a:ext cx="1869052" cy="1146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4629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0"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7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ITINERARIO DEL CAMMINO</a:t>
            </a:r>
            <a:endParaRPr kumimoji="0" lang="it-IT"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6E659C0E-C4C7-4A29-A39D-807E8606657B}"/>
              </a:ext>
            </a:extLst>
          </p:cNvPr>
          <p:cNvSpPr txBox="1"/>
          <p:nvPr/>
        </p:nvSpPr>
        <p:spPr>
          <a:xfrm>
            <a:off x="194364" y="1306078"/>
            <a:ext cx="1069980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1D4999"/>
                </a:solidFill>
                <a:effectLst>
                  <a:outerShdw blurRad="38100" dist="38100" dir="2700000" algn="tl">
                    <a:srgbClr val="000000">
                      <a:alpha val="43137"/>
                    </a:srgbClr>
                  </a:outerShdw>
                </a:effectLst>
                <a:uLnTx/>
                <a:uFillTx/>
                <a:latin typeface="Calibri" panose="020F0502020204030204"/>
                <a:ea typeface="+mn-ea"/>
                <a:cs typeface="+mn-cs"/>
              </a:rPr>
              <a:t>CARATTERISTICHE</a:t>
            </a:r>
            <a:endParaRPr kumimoji="0" lang="it-IT" sz="3200" b="1" i="0" u="none" strike="noStrike" kern="1200" cap="none" spc="0" normalizeH="0" baseline="0" noProof="0" dirty="0">
              <a:ln>
                <a:noFill/>
              </a:ln>
              <a:solidFill>
                <a:srgbClr val="1D4999"/>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10175DA3-0088-4EA5-AA67-E14E0AA63E01}"/>
              </a:ext>
            </a:extLst>
          </p:cNvPr>
          <p:cNvSpPr txBox="1"/>
          <p:nvPr/>
        </p:nvSpPr>
        <p:spPr>
          <a:xfrm>
            <a:off x="189107" y="2355674"/>
            <a:ext cx="6392218"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UNA PROPOSTA PER TUTTI CON TAPPE CONDIVISE</a:t>
            </a:r>
          </a:p>
        </p:txBody>
      </p:sp>
      <p:sp>
        <p:nvSpPr>
          <p:cNvPr id="16" name="CasellaDiTesto 15">
            <a:extLst>
              <a:ext uri="{FF2B5EF4-FFF2-40B4-BE49-F238E27FC236}">
                <a16:creationId xmlns:a16="http://schemas.microsoft.com/office/drawing/2014/main" id="{D12B16D9-1FDF-4E0C-B97A-DE092B28DB69}"/>
              </a:ext>
            </a:extLst>
          </p:cNvPr>
          <p:cNvSpPr txBox="1"/>
          <p:nvPr/>
        </p:nvSpPr>
        <p:spPr>
          <a:xfrm>
            <a:off x="189107" y="4337588"/>
            <a:ext cx="4999034"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TEMPI E MODALITÀ DIVERSE PER OGNI UP</a:t>
            </a:r>
          </a:p>
        </p:txBody>
      </p:sp>
      <p:sp>
        <p:nvSpPr>
          <p:cNvPr id="17" name="CasellaDiTesto 16">
            <a:extLst>
              <a:ext uri="{FF2B5EF4-FFF2-40B4-BE49-F238E27FC236}">
                <a16:creationId xmlns:a16="http://schemas.microsoft.com/office/drawing/2014/main" id="{2D68DC7E-E3C1-4A7A-A6AD-AACCFEE32BAC}"/>
              </a:ext>
            </a:extLst>
          </p:cNvPr>
          <p:cNvSpPr txBox="1"/>
          <p:nvPr/>
        </p:nvSpPr>
        <p:spPr>
          <a:xfrm>
            <a:off x="7003861" y="3898052"/>
            <a:ext cx="6820585"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2021 - 2022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ASCOLTO E RICERCA</a:t>
            </a:r>
          </a:p>
        </p:txBody>
      </p:sp>
      <p:pic>
        <p:nvPicPr>
          <p:cNvPr id="8" name="Immagine 7">
            <a:extLst>
              <a:ext uri="{FF2B5EF4-FFF2-40B4-BE49-F238E27FC236}">
                <a16:creationId xmlns:a16="http://schemas.microsoft.com/office/drawing/2014/main" id="{C555D2DB-E280-48BB-8457-9DA60B34B8DF}"/>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8430"/>
          <a:stretch/>
        </p:blipFill>
        <p:spPr>
          <a:xfrm>
            <a:off x="6581325" y="1008833"/>
            <a:ext cx="3482961" cy="2841066"/>
          </a:xfrm>
          <a:prstGeom prst="rect">
            <a:avLst/>
          </a:prstGeom>
        </p:spPr>
      </p:pic>
      <p:sp>
        <p:nvSpPr>
          <p:cNvPr id="12" name="CasellaDiTesto 11">
            <a:extLst>
              <a:ext uri="{FF2B5EF4-FFF2-40B4-BE49-F238E27FC236}">
                <a16:creationId xmlns:a16="http://schemas.microsoft.com/office/drawing/2014/main" id="{B9886354-D041-4BF9-BB3C-0D1957E71C84}"/>
              </a:ext>
            </a:extLst>
          </p:cNvPr>
          <p:cNvSpPr txBox="1"/>
          <p:nvPr/>
        </p:nvSpPr>
        <p:spPr>
          <a:xfrm>
            <a:off x="7003861" y="5204130"/>
            <a:ext cx="6820585"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2022 - 2023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PROPOSTA</a:t>
            </a:r>
          </a:p>
        </p:txBody>
      </p:sp>
    </p:spTree>
    <p:extLst>
      <p:ext uri="{BB962C8B-B14F-4D97-AF65-F5344CB8AC3E}">
        <p14:creationId xmlns:p14="http://schemas.microsoft.com/office/powerpoint/2010/main" val="162581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1" y="0"/>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7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ITINERARIO DEL CAMMINO</a:t>
            </a:r>
            <a:endParaRPr kumimoji="0" lang="it-IT"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6E659C0E-C4C7-4A29-A39D-807E8606657B}"/>
              </a:ext>
            </a:extLst>
          </p:cNvPr>
          <p:cNvSpPr txBox="1"/>
          <p:nvPr/>
        </p:nvSpPr>
        <p:spPr>
          <a:xfrm>
            <a:off x="194364" y="1306078"/>
            <a:ext cx="1069980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rgbClr val="1D4999"/>
                </a:solidFill>
                <a:effectLst>
                  <a:outerShdw blurRad="38100" dist="38100" dir="2700000" algn="tl">
                    <a:srgbClr val="000000">
                      <a:alpha val="43137"/>
                    </a:srgbClr>
                  </a:outerShdw>
                </a:effectLst>
                <a:uLnTx/>
                <a:uFillTx/>
                <a:latin typeface="Calibri" panose="020F0502020204030204"/>
                <a:ea typeface="+mn-ea"/>
                <a:cs typeface="+mn-cs"/>
              </a:rPr>
              <a:t>CARATTERISTICHE</a:t>
            </a:r>
            <a:endParaRPr kumimoji="0" lang="it-IT" sz="3200" b="1" i="0" u="none" strike="noStrike" kern="1200" cap="none" spc="0" normalizeH="0" baseline="0" noProof="0" dirty="0">
              <a:ln>
                <a:noFill/>
              </a:ln>
              <a:solidFill>
                <a:srgbClr val="1D4999"/>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7" name="CasellaDiTesto 16">
            <a:extLst>
              <a:ext uri="{FF2B5EF4-FFF2-40B4-BE49-F238E27FC236}">
                <a16:creationId xmlns:a16="http://schemas.microsoft.com/office/drawing/2014/main" id="{2D68DC7E-E3C1-4A7A-A6AD-AACCFEE32BAC}"/>
              </a:ext>
            </a:extLst>
          </p:cNvPr>
          <p:cNvSpPr txBox="1"/>
          <p:nvPr/>
        </p:nvSpPr>
        <p:spPr>
          <a:xfrm>
            <a:off x="183275" y="3187716"/>
            <a:ext cx="7496899" cy="175432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LA FINALITÀ NON SARÀ UN DOCUMENTO QUANTO INVECE      LA RI-TESSITURA DELLE COMUNITÀ</a:t>
            </a:r>
          </a:p>
        </p:txBody>
      </p:sp>
      <p:pic>
        <p:nvPicPr>
          <p:cNvPr id="8" name="Immagine 7">
            <a:extLst>
              <a:ext uri="{FF2B5EF4-FFF2-40B4-BE49-F238E27FC236}">
                <a16:creationId xmlns:a16="http://schemas.microsoft.com/office/drawing/2014/main" id="{C555D2DB-E280-48BB-8457-9DA60B34B8DF}"/>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8430"/>
          <a:stretch/>
        </p:blipFill>
        <p:spPr>
          <a:xfrm>
            <a:off x="6581325" y="1008833"/>
            <a:ext cx="3482961" cy="2841066"/>
          </a:xfrm>
          <a:prstGeom prst="rect">
            <a:avLst/>
          </a:prstGeom>
        </p:spPr>
      </p:pic>
    </p:spTree>
    <p:extLst>
      <p:ext uri="{BB962C8B-B14F-4D97-AF65-F5344CB8AC3E}">
        <p14:creationId xmlns:p14="http://schemas.microsoft.com/office/powerpoint/2010/main" val="334063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2"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7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IL CAMMINO SINODALE</a:t>
            </a:r>
            <a:endParaRPr kumimoji="0" lang="it-IT"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10175DA3-0088-4EA5-AA67-E14E0AA63E01}"/>
              </a:ext>
            </a:extLst>
          </p:cNvPr>
          <p:cNvSpPr txBox="1"/>
          <p:nvPr/>
        </p:nvSpPr>
        <p:spPr>
          <a:xfrm>
            <a:off x="342524" y="3883788"/>
            <a:ext cx="1150694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C00000"/>
                </a:solidFill>
                <a:effectLst/>
                <a:uLnTx/>
                <a:uFillTx/>
                <a:latin typeface="Calibri" panose="020F0502020204030204"/>
                <a:ea typeface="+mn-ea"/>
                <a:cs typeface="+mn-cs"/>
              </a:rPr>
              <a:t>SINODALITÀ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C00000"/>
                </a:solidFill>
                <a:effectLst/>
                <a:uLnTx/>
                <a:uFillTx/>
                <a:latin typeface="Calibri" panose="020F0502020204030204"/>
                <a:ea typeface="+mn-ea"/>
                <a:cs typeface="+mn-cs"/>
              </a:rPr>
              <a:t>NON È UNA PRASSI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C00000"/>
                </a:solidFill>
                <a:effectLst/>
                <a:uLnTx/>
                <a:uFillTx/>
                <a:latin typeface="Calibri" panose="020F0502020204030204"/>
                <a:ea typeface="+mn-ea"/>
                <a:cs typeface="+mn-cs"/>
              </a:rPr>
              <a:t>MA UNO STILE </a:t>
            </a:r>
          </a:p>
        </p:txBody>
      </p:sp>
      <p:pic>
        <p:nvPicPr>
          <p:cNvPr id="5" name="Immagine 4">
            <a:extLst>
              <a:ext uri="{FF2B5EF4-FFF2-40B4-BE49-F238E27FC236}">
                <a16:creationId xmlns:a16="http://schemas.microsoft.com/office/drawing/2014/main" id="{C5E6F5E2-0E90-4C91-A974-BB83F55CE544}"/>
              </a:ext>
            </a:extLst>
          </p:cNvPr>
          <p:cNvPicPr>
            <a:picLocks noChangeAspect="1"/>
          </p:cNvPicPr>
          <p:nvPr/>
        </p:nvPicPr>
        <p:blipFill>
          <a:blip r:embed="rId3"/>
          <a:stretch>
            <a:fillRect/>
          </a:stretch>
        </p:blipFill>
        <p:spPr>
          <a:xfrm>
            <a:off x="0" y="1178420"/>
            <a:ext cx="12192000" cy="2316480"/>
          </a:xfrm>
          <a:prstGeom prst="rect">
            <a:avLst/>
          </a:prstGeom>
        </p:spPr>
      </p:pic>
    </p:spTree>
    <p:extLst>
      <p:ext uri="{BB962C8B-B14F-4D97-AF65-F5344CB8AC3E}">
        <p14:creationId xmlns:p14="http://schemas.microsoft.com/office/powerpoint/2010/main" val="11455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1" y="0"/>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403398"/>
          </a:xfrm>
          <a:prstGeom prst="rect">
            <a:avLst/>
          </a:prstGeom>
          <a:noFill/>
        </p:spPr>
        <p:txBody>
          <a:bodyPr wrap="square" rtlCol="0">
            <a:spAutoFit/>
          </a:bodyPr>
          <a:lstStyle/>
          <a:p>
            <a:pPr algn="ctr">
              <a:lnSpc>
                <a:spcPct val="107000"/>
              </a:lnSpc>
              <a:spcAft>
                <a:spcPts val="800"/>
              </a:spcAft>
            </a:pPr>
            <a:r>
              <a:rPr lang="it-IT" sz="3200" b="1" spc="-50" dirty="0">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UNITA' PASTORALE della VISITAZIONE</a:t>
            </a:r>
            <a:endParaRPr lang="it-IT" sz="3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Parrocchie di BIGARELLO - CASTELBELFORTE – FORMIGOSA - FRASSINO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S. GIORGIO MARTIRE - STRADELLA - VILLANOVA MAIARDINA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6E659C0E-C4C7-4A29-A39D-807E8606657B}"/>
              </a:ext>
            </a:extLst>
          </p:cNvPr>
          <p:cNvSpPr txBox="1"/>
          <p:nvPr/>
        </p:nvSpPr>
        <p:spPr>
          <a:xfrm>
            <a:off x="565425" y="1994270"/>
            <a:ext cx="10699806" cy="4800097"/>
          </a:xfrm>
          <a:prstGeom prst="rect">
            <a:avLst/>
          </a:prstGeom>
          <a:noFill/>
        </p:spPr>
        <p:txBody>
          <a:bodyPr wrap="square" rtlCol="0">
            <a:spAutoFit/>
          </a:bodyPr>
          <a:lstStyle/>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SOGNIAMO LA “NOSTRA CHIESA”</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 per realizzare una priorità …</a:t>
            </a: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Questa </a:t>
            </a:r>
            <a:r>
              <a:rPr lang="it-IT" sz="1800" dirty="0" err="1">
                <a:effectLst/>
                <a:latin typeface="Century Gothic" panose="020B0502020202020204" pitchFamily="34" charset="0"/>
                <a:ea typeface="Calibri" panose="020F0502020204030204" pitchFamily="34" charset="0"/>
                <a:cs typeface="Times New Roman" panose="02020603050405020304" pitchFamily="18" charset="0"/>
              </a:rPr>
              <a:t>pre</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-visita pastorale ci ha fatto ritrovare dopo il periodo della pandemia che ci ha rinchiuso nelle nostre case ma anche nel piccolo cerchio delle singole comunità parrocchiali.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Il tempo trascorso, la coincidenza del rinnovo del consiglio, e l’alternanza dei sacerdoti ci hanno fatto riconoscere le diversità e forse una maggiore distanza tra le singole comunità.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Abbiamo espresso il desiderio di conoscerci e </a:t>
            </a:r>
            <a:r>
              <a:rPr lang="it-IT" sz="1800" dirty="0" err="1">
                <a:effectLst/>
                <a:latin typeface="Century Gothic" panose="020B0502020202020204" pitchFamily="34" charset="0"/>
                <a:ea typeface="Calibri" panose="020F0502020204030204" pitchFamily="34" charset="0"/>
                <a:cs typeface="Times New Roman" panose="02020603050405020304" pitchFamily="18" charset="0"/>
              </a:rPr>
              <a:t>ri</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-conoscerci per camminare insieme.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Indispensabile è certamente rifondare la nostra </a:t>
            </a: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UNITA’ PASTORALE</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progettare, condividere e camminare insieme in attività formative, caritative, liturgiche.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magine 12">
            <a:extLst>
              <a:ext uri="{FF2B5EF4-FFF2-40B4-BE49-F238E27FC236}">
                <a16:creationId xmlns:a16="http://schemas.microsoft.com/office/drawing/2014/main" id="{E51D1346-2F8B-4AFC-8731-C5FACFB073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30678" y="132959"/>
            <a:ext cx="1398559" cy="1376188"/>
          </a:xfrm>
          <a:prstGeom prst="rect">
            <a:avLst/>
          </a:prstGeom>
          <a:noFill/>
          <a:ln>
            <a:noFill/>
          </a:ln>
        </p:spPr>
      </p:pic>
    </p:spTree>
    <p:extLst>
      <p:ext uri="{BB962C8B-B14F-4D97-AF65-F5344CB8AC3E}">
        <p14:creationId xmlns:p14="http://schemas.microsoft.com/office/powerpoint/2010/main" val="348129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1" y="0"/>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403398"/>
          </a:xfrm>
          <a:prstGeom prst="rect">
            <a:avLst/>
          </a:prstGeom>
          <a:noFill/>
        </p:spPr>
        <p:txBody>
          <a:bodyPr wrap="square" rtlCol="0">
            <a:spAutoFit/>
          </a:bodyPr>
          <a:lstStyle/>
          <a:p>
            <a:pPr algn="ctr">
              <a:lnSpc>
                <a:spcPct val="107000"/>
              </a:lnSpc>
              <a:spcAft>
                <a:spcPts val="800"/>
              </a:spcAft>
            </a:pPr>
            <a:r>
              <a:rPr lang="it-IT" sz="3200" b="1" spc="-50" dirty="0">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UNITA' PASTORALE della VISITAZIONE</a:t>
            </a:r>
            <a:endParaRPr lang="it-IT" sz="3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Parrocchie di BIGARELLO - CASTELBELFORTE – FORMIGOSA - FRASSINO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S. GIORGIO MARTIRE - STRADELLA - VILLANOVA MAIARDINA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6E659C0E-C4C7-4A29-A39D-807E8606657B}"/>
              </a:ext>
            </a:extLst>
          </p:cNvPr>
          <p:cNvSpPr txBox="1"/>
          <p:nvPr/>
        </p:nvSpPr>
        <p:spPr>
          <a:xfrm>
            <a:off x="565425" y="1994270"/>
            <a:ext cx="10699806" cy="4025526"/>
          </a:xfrm>
          <a:prstGeom prst="rect">
            <a:avLst/>
          </a:prstGeom>
          <a:noFill/>
        </p:spPr>
        <p:txBody>
          <a:bodyPr wrap="square" rtlCol="0">
            <a:spAutoFit/>
          </a:bodyPr>
          <a:lstStyle/>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SOGNIAMO LA “NOSTRA CHIESA”</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 per realizzare una priorità …</a:t>
            </a: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Prioritaria una </a:t>
            </a: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NUOVA BUONA RELAZIONE</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tra i cristiani, i battezzati tutti, cioè non solo i fedeli frequentatori. Una </a:t>
            </a: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FORMAZIONE alla VITA</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buona del Vangelo che sappia essere attraente, inclusiva, che radichi lo spirito nella fede per essere fondamento della vita delle persone.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Formare cristiani attraverso momenti comuni degli adulti, superando le </a:t>
            </a:r>
            <a:r>
              <a:rPr lang="it-IT" sz="1800" dirty="0" err="1">
                <a:effectLst/>
                <a:latin typeface="Century Gothic" panose="020B0502020202020204" pitchFamily="34" charset="0"/>
                <a:ea typeface="Calibri" panose="020F0502020204030204" pitchFamily="34" charset="0"/>
                <a:cs typeface="Times New Roman" panose="02020603050405020304" pitchFamily="18" charset="0"/>
              </a:rPr>
              <a:t>settorialità</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giovani, famiglie, genitori, single: concentrare le energie ma al contempo vivere e crescere insieme, nella comunità.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magine 12">
            <a:extLst>
              <a:ext uri="{FF2B5EF4-FFF2-40B4-BE49-F238E27FC236}">
                <a16:creationId xmlns:a16="http://schemas.microsoft.com/office/drawing/2014/main" id="{E51D1346-2F8B-4AFC-8731-C5FACFB073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30678" y="132959"/>
            <a:ext cx="1398559" cy="1376188"/>
          </a:xfrm>
          <a:prstGeom prst="rect">
            <a:avLst/>
          </a:prstGeom>
          <a:noFill/>
          <a:ln>
            <a:noFill/>
          </a:ln>
        </p:spPr>
      </p:pic>
    </p:spTree>
    <p:extLst>
      <p:ext uri="{BB962C8B-B14F-4D97-AF65-F5344CB8AC3E}">
        <p14:creationId xmlns:p14="http://schemas.microsoft.com/office/powerpoint/2010/main" val="252462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1" y="0"/>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403398"/>
          </a:xfrm>
          <a:prstGeom prst="rect">
            <a:avLst/>
          </a:prstGeom>
          <a:noFill/>
        </p:spPr>
        <p:txBody>
          <a:bodyPr wrap="square" rtlCol="0">
            <a:spAutoFit/>
          </a:bodyPr>
          <a:lstStyle/>
          <a:p>
            <a:pPr algn="ctr">
              <a:lnSpc>
                <a:spcPct val="107000"/>
              </a:lnSpc>
              <a:spcAft>
                <a:spcPts val="800"/>
              </a:spcAft>
            </a:pPr>
            <a:r>
              <a:rPr lang="it-IT" sz="3200" b="1" spc="-50" dirty="0">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UNITA' PASTORALE della VISITAZIONE</a:t>
            </a:r>
            <a:endParaRPr lang="it-IT" sz="3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Parrocchie di BIGARELLO - CASTELBELFORTE – FORMIGOSA - FRASSINO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S. GIORGIO MARTIRE - STRADELLA - VILLANOVA MAIARDINA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6E659C0E-C4C7-4A29-A39D-807E8606657B}"/>
              </a:ext>
            </a:extLst>
          </p:cNvPr>
          <p:cNvSpPr txBox="1"/>
          <p:nvPr/>
        </p:nvSpPr>
        <p:spPr>
          <a:xfrm>
            <a:off x="565425" y="1994270"/>
            <a:ext cx="10699806" cy="5177892"/>
          </a:xfrm>
          <a:prstGeom prst="rect">
            <a:avLst/>
          </a:prstGeom>
          <a:noFill/>
        </p:spPr>
        <p:txBody>
          <a:bodyPr wrap="square" rtlCol="0">
            <a:spAutoFit/>
          </a:bodyPr>
          <a:lstStyle/>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SOGNIAMO LA “NOSTRA CHIESA”</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 per realizzare una priorità …</a:t>
            </a:r>
          </a:p>
          <a:p>
            <a:pPr algn="just">
              <a:lnSpc>
                <a:spcPct val="107000"/>
              </a:lnSpc>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Coniugare momenti formativi “ordinari” (con frequenza da definire, ma stabile, che creino “abitudine”), con momenti formativi “straordinari” (che possano accogliere un maggior numero di persone), per essere comunità presente nelle fasi della vita delle persone (attesa, nascita, battesimo, iniziazione cristiana, scelte di vita/vocazione, coerenza e testimonianza quotidiane, gioie, dolori, morte).</a:t>
            </a: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Favorire la creazione e il cammino di </a:t>
            </a: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gruppi di persone</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con </a:t>
            </a:r>
            <a:r>
              <a:rPr lang="it-IT" sz="1800" dirty="0" err="1">
                <a:effectLst/>
                <a:latin typeface="Century Gothic" panose="020B0502020202020204" pitchFamily="34" charset="0"/>
                <a:ea typeface="Calibri" panose="020F0502020204030204" pitchFamily="34" charset="0"/>
                <a:cs typeface="Times New Roman" panose="02020603050405020304" pitchFamily="18" charset="0"/>
              </a:rPr>
              <a:t>ministerialità</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diverse che abbiano il compito di “</a:t>
            </a: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vegliare</a:t>
            </a:r>
            <a:r>
              <a:rPr lang="it-IT" sz="1800" dirty="0">
                <a:effectLst/>
                <a:latin typeface="Century Gothic" panose="020B0502020202020204" pitchFamily="34" charset="0"/>
                <a:ea typeface="Calibri" panose="020F0502020204030204" pitchFamily="34" charset="0"/>
                <a:cs typeface="Times New Roman" panose="02020603050405020304" pitchFamily="18" charset="0"/>
              </a:rPr>
              <a:t>” sui cammini in atto con compiti di ascolto, lettura dei bisogni e ricerca e indicazione di nuove proposte, se necessarie.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r>
              <a:rPr lang="it-IT" sz="1800" dirty="0">
                <a:effectLst/>
                <a:latin typeface="Century Gothic" panose="020B0502020202020204" pitchFamily="34" charset="0"/>
                <a:ea typeface="Calibri" panose="020F0502020204030204" pitchFamily="34" charset="0"/>
                <a:cs typeface="Times New Roman" panose="02020603050405020304" pitchFamily="18" charset="0"/>
              </a:rPr>
              <a:t>Mantova, 18 giugno 2021</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magine 12">
            <a:extLst>
              <a:ext uri="{FF2B5EF4-FFF2-40B4-BE49-F238E27FC236}">
                <a16:creationId xmlns:a16="http://schemas.microsoft.com/office/drawing/2014/main" id="{E51D1346-2F8B-4AFC-8731-C5FACFB073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30678" y="132959"/>
            <a:ext cx="1398559" cy="1376188"/>
          </a:xfrm>
          <a:prstGeom prst="rect">
            <a:avLst/>
          </a:prstGeom>
          <a:noFill/>
          <a:ln>
            <a:noFill/>
          </a:ln>
        </p:spPr>
      </p:pic>
    </p:spTree>
    <p:extLst>
      <p:ext uri="{BB962C8B-B14F-4D97-AF65-F5344CB8AC3E}">
        <p14:creationId xmlns:p14="http://schemas.microsoft.com/office/powerpoint/2010/main" val="277615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1" y="0"/>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403398"/>
          </a:xfrm>
          <a:prstGeom prst="rect">
            <a:avLst/>
          </a:prstGeom>
          <a:noFill/>
        </p:spPr>
        <p:txBody>
          <a:bodyPr wrap="square" rtlCol="0">
            <a:spAutoFit/>
          </a:bodyPr>
          <a:lstStyle/>
          <a:p>
            <a:pPr algn="ctr">
              <a:lnSpc>
                <a:spcPct val="107000"/>
              </a:lnSpc>
              <a:spcAft>
                <a:spcPts val="800"/>
              </a:spcAft>
            </a:pPr>
            <a:r>
              <a:rPr lang="it-IT" sz="3200" b="1" spc="-50" dirty="0">
                <a:solidFill>
                  <a:srgbClr val="0070C0"/>
                </a:solidFill>
                <a:effectLst/>
                <a:latin typeface="Comic Sans MS" panose="030F0702030302020204" pitchFamily="66" charset="0"/>
                <a:ea typeface="Times New Roman" panose="02020603050405020304" pitchFamily="18" charset="0"/>
                <a:cs typeface="Calibri" panose="020F0502020204030204" pitchFamily="34" charset="0"/>
              </a:rPr>
              <a:t>UNITA' PASTORALE della VISITAZIONE</a:t>
            </a:r>
            <a:endParaRPr lang="it-IT" sz="32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Parrocchie di BIGARELLO - CASTELBELFORTE – FORMIGOSA - FRASSINO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spc="-50" dirty="0">
                <a:effectLst/>
                <a:latin typeface="Comic Sans MS" panose="030F0702030302020204" pitchFamily="66" charset="0"/>
                <a:ea typeface="Times New Roman" panose="02020603050405020304" pitchFamily="18" charset="0"/>
                <a:cs typeface="Calibri" panose="020F0502020204030204" pitchFamily="34" charset="0"/>
              </a:rPr>
              <a:t>                 S. GIORGIO MARTIRE - STRADELLA - VILLANOVA MAIARDINA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6E659C0E-C4C7-4A29-A39D-807E8606657B}"/>
              </a:ext>
            </a:extLst>
          </p:cNvPr>
          <p:cNvSpPr txBox="1"/>
          <p:nvPr/>
        </p:nvSpPr>
        <p:spPr>
          <a:xfrm>
            <a:off x="565425" y="1994270"/>
            <a:ext cx="10699806" cy="1572418"/>
          </a:xfrm>
          <a:prstGeom prst="rect">
            <a:avLst/>
          </a:prstGeom>
          <a:noFill/>
        </p:spPr>
        <p:txBody>
          <a:bodyPr wrap="square" rtlCol="0">
            <a:spAutoFit/>
          </a:bodyPr>
          <a:lstStyle/>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SOGNIAMO LA “NOSTRA CHIESA”</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b="1" dirty="0">
                <a:effectLst/>
                <a:latin typeface="Century Gothic" panose="020B0502020202020204" pitchFamily="34" charset="0"/>
                <a:ea typeface="Calibri" panose="020F0502020204030204" pitchFamily="34" charset="0"/>
                <a:cs typeface="Times New Roman" panose="02020603050405020304" pitchFamily="18" charset="0"/>
              </a:rPr>
              <a:t>… per realizzare una priorità …</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magine 12">
            <a:extLst>
              <a:ext uri="{FF2B5EF4-FFF2-40B4-BE49-F238E27FC236}">
                <a16:creationId xmlns:a16="http://schemas.microsoft.com/office/drawing/2014/main" id="{E51D1346-2F8B-4AFC-8731-C5FACFB073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8871" y="105748"/>
            <a:ext cx="1939327" cy="1719960"/>
          </a:xfrm>
          <a:prstGeom prst="rect">
            <a:avLst/>
          </a:prstGeom>
          <a:noFill/>
          <a:ln>
            <a:noFill/>
          </a:ln>
        </p:spPr>
      </p:pic>
      <p:pic>
        <p:nvPicPr>
          <p:cNvPr id="7" name="Segnaposto contenuto 6">
            <a:extLst>
              <a:ext uri="{FF2B5EF4-FFF2-40B4-BE49-F238E27FC236}">
                <a16:creationId xmlns:a16="http://schemas.microsoft.com/office/drawing/2014/main" id="{3FE4DD1B-11A7-4D20-B1A3-B2C8C66EC125}"/>
              </a:ext>
            </a:extLst>
          </p:cNvPr>
          <p:cNvPicPr>
            <a:picLocks noChangeAspect="1"/>
          </p:cNvPicPr>
          <p:nvPr/>
        </p:nvPicPr>
        <p:blipFill rotWithShape="1">
          <a:blip r:embed="rId2">
            <a:extLst>
              <a:ext uri="{28A0092B-C50C-407E-A947-70E740481C1C}">
                <a14:useLocalDpi xmlns:a14="http://schemas.microsoft.com/office/drawing/2010/main" val="0"/>
              </a:ext>
            </a:extLst>
          </a:blip>
          <a:srcRect t="30481" r="648" b="50932"/>
          <a:stretch/>
        </p:blipFill>
        <p:spPr>
          <a:xfrm>
            <a:off x="0" y="3096388"/>
            <a:ext cx="12192001" cy="2311685"/>
          </a:xfrm>
          <a:prstGeom prst="rect">
            <a:avLst/>
          </a:prstGeom>
        </p:spPr>
      </p:pic>
      <p:sp>
        <p:nvSpPr>
          <p:cNvPr id="9" name="CasellaDiTesto 8">
            <a:extLst>
              <a:ext uri="{FF2B5EF4-FFF2-40B4-BE49-F238E27FC236}">
                <a16:creationId xmlns:a16="http://schemas.microsoft.com/office/drawing/2014/main" id="{B7EA5395-F5B3-4363-B9BB-87348C280E2B}"/>
              </a:ext>
            </a:extLst>
          </p:cNvPr>
          <p:cNvSpPr txBox="1"/>
          <p:nvPr/>
        </p:nvSpPr>
        <p:spPr>
          <a:xfrm>
            <a:off x="1818862" y="3245905"/>
            <a:ext cx="245288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NATURA</a:t>
            </a:r>
          </a:p>
        </p:txBody>
      </p:sp>
      <p:sp>
        <p:nvSpPr>
          <p:cNvPr id="11" name="CasellaDiTesto 10">
            <a:extLst>
              <a:ext uri="{FF2B5EF4-FFF2-40B4-BE49-F238E27FC236}">
                <a16:creationId xmlns:a16="http://schemas.microsoft.com/office/drawing/2014/main" id="{E1917DD7-6568-4D68-B0F3-65572F7FF26D}"/>
              </a:ext>
            </a:extLst>
          </p:cNvPr>
          <p:cNvSpPr txBox="1"/>
          <p:nvPr/>
        </p:nvSpPr>
        <p:spPr>
          <a:xfrm>
            <a:off x="7596809" y="3324900"/>
            <a:ext cx="311668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FINALITA</a:t>
            </a:r>
            <a:r>
              <a:rPr kumimoji="0" lang="it-IT"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a:t>
            </a:r>
          </a:p>
        </p:txBody>
      </p:sp>
      <p:sp>
        <p:nvSpPr>
          <p:cNvPr id="14" name="CasellaDiTesto 13">
            <a:extLst>
              <a:ext uri="{FF2B5EF4-FFF2-40B4-BE49-F238E27FC236}">
                <a16:creationId xmlns:a16="http://schemas.microsoft.com/office/drawing/2014/main" id="{52EB6897-3F47-428B-9ACF-2384A84E3D70}"/>
              </a:ext>
            </a:extLst>
          </p:cNvPr>
          <p:cNvSpPr txBox="1"/>
          <p:nvPr/>
        </p:nvSpPr>
        <p:spPr>
          <a:xfrm>
            <a:off x="1070114" y="4551504"/>
            <a:ext cx="219170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AVVIO</a:t>
            </a:r>
          </a:p>
        </p:txBody>
      </p:sp>
      <p:sp>
        <p:nvSpPr>
          <p:cNvPr id="15" name="CasellaDiTesto 14">
            <a:extLst>
              <a:ext uri="{FF2B5EF4-FFF2-40B4-BE49-F238E27FC236}">
                <a16:creationId xmlns:a16="http://schemas.microsoft.com/office/drawing/2014/main" id="{59582CB3-2487-4D05-B2BD-EC2E2E95EDED}"/>
              </a:ext>
            </a:extLst>
          </p:cNvPr>
          <p:cNvSpPr txBox="1"/>
          <p:nvPr/>
        </p:nvSpPr>
        <p:spPr>
          <a:xfrm>
            <a:off x="5254488" y="4615441"/>
            <a:ext cx="234232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4400" b="1" dirty="0">
                <a:solidFill>
                  <a:schemeClr val="bg1"/>
                </a:solidFill>
                <a:effectLst>
                  <a:outerShdw blurRad="38100" dist="38100" dir="2700000" algn="tl">
                    <a:srgbClr val="000000">
                      <a:alpha val="43137"/>
                    </a:srgbClr>
                  </a:outerShdw>
                </a:effectLst>
                <a:latin typeface="Calibri" panose="020F0502020204030204"/>
              </a:rPr>
              <a:t>FASI</a:t>
            </a:r>
            <a:endParaRPr kumimoji="0" 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7" name="CasellaDiTesto 16">
            <a:extLst>
              <a:ext uri="{FF2B5EF4-FFF2-40B4-BE49-F238E27FC236}">
                <a16:creationId xmlns:a16="http://schemas.microsoft.com/office/drawing/2014/main" id="{72A25075-50C8-44F0-9E23-635E21F8FA98}"/>
              </a:ext>
            </a:extLst>
          </p:cNvPr>
          <p:cNvSpPr txBox="1"/>
          <p:nvPr/>
        </p:nvSpPr>
        <p:spPr>
          <a:xfrm>
            <a:off x="9173027" y="4604290"/>
            <a:ext cx="219170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4400" b="1" dirty="0">
                <a:solidFill>
                  <a:schemeClr val="bg1"/>
                </a:solidFill>
                <a:effectLst>
                  <a:outerShdw blurRad="38100" dist="38100" dir="2700000" algn="tl">
                    <a:srgbClr val="000000">
                      <a:alpha val="43137"/>
                    </a:srgbClr>
                  </a:outerShdw>
                </a:effectLst>
                <a:latin typeface="Calibri" panose="020F0502020204030204"/>
              </a:rPr>
              <a:t>ATTORI</a:t>
            </a:r>
            <a:endParaRPr kumimoji="0" lang="it-IT"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6642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2"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7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IL CAMMINO SINODALE</a:t>
            </a:r>
            <a:endParaRPr kumimoji="0" lang="it-IT"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10175DA3-0088-4EA5-AA67-E14E0AA63E01}"/>
              </a:ext>
            </a:extLst>
          </p:cNvPr>
          <p:cNvSpPr txBox="1"/>
          <p:nvPr/>
        </p:nvSpPr>
        <p:spPr>
          <a:xfrm>
            <a:off x="342525" y="2763560"/>
            <a:ext cx="1150694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prstClr val="black"/>
                </a:solidFill>
                <a:effectLst/>
                <a:uLnTx/>
                <a:uFillTx/>
                <a:latin typeface="Calibri" panose="020F0502020204030204"/>
                <a:ea typeface="+mn-ea"/>
                <a:cs typeface="+mn-cs"/>
              </a:rPr>
              <a:t>SINODALITÀ NON È INNANZI TUTTO UNA PRASSI MA UNO STILE </a:t>
            </a:r>
          </a:p>
        </p:txBody>
      </p:sp>
    </p:spTree>
    <p:extLst>
      <p:ext uri="{BB962C8B-B14F-4D97-AF65-F5344CB8AC3E}">
        <p14:creationId xmlns:p14="http://schemas.microsoft.com/office/powerpoint/2010/main" val="21566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4C746765-F1A6-4E88-B320-85D299B4CA2A}"/>
              </a:ext>
            </a:extLst>
          </p:cNvPr>
          <p:cNvSpPr>
            <a:spLocks noGrp="1"/>
          </p:cNvSpPr>
          <p:nvPr>
            <p:ph idx="1"/>
          </p:nvPr>
        </p:nvSpPr>
        <p:spPr>
          <a:xfrm>
            <a:off x="1847529" y="4369595"/>
            <a:ext cx="4912909" cy="4351338"/>
          </a:xfrm>
        </p:spPr>
        <p:txBody>
          <a:bodyPr>
            <a:normAutofit/>
          </a:bodyPr>
          <a:lstStyle/>
          <a:p>
            <a:pPr marL="0" indent="0">
              <a:buNone/>
            </a:pPr>
            <a:r>
              <a:rPr lang="it-IT" sz="3600" dirty="0"/>
              <a:t>E NON UN’ EPOCA DI CAMBIAMENTI</a:t>
            </a:r>
          </a:p>
        </p:txBody>
      </p:sp>
      <p:sp>
        <p:nvSpPr>
          <p:cNvPr id="4" name="Titolo 3">
            <a:extLst>
              <a:ext uri="{FF2B5EF4-FFF2-40B4-BE49-F238E27FC236}">
                <a16:creationId xmlns:a16="http://schemas.microsoft.com/office/drawing/2014/main" id="{C15ED1C7-8B0A-4DA0-B16E-31BD89AB73D5}"/>
              </a:ext>
            </a:extLst>
          </p:cNvPr>
          <p:cNvSpPr>
            <a:spLocks noGrp="1"/>
          </p:cNvSpPr>
          <p:nvPr>
            <p:ph type="title"/>
          </p:nvPr>
        </p:nvSpPr>
        <p:spPr>
          <a:xfrm>
            <a:off x="767409" y="2103438"/>
            <a:ext cx="4935925" cy="1325563"/>
          </a:xfrm>
        </p:spPr>
        <p:txBody>
          <a:bodyPr/>
          <a:lstStyle/>
          <a:p>
            <a:r>
              <a:rPr lang="it-IT" sz="5400" dirty="0"/>
              <a:t>VIVIAMO UN CAMBIAMENTO D’EPOCA</a:t>
            </a:r>
          </a:p>
        </p:txBody>
      </p:sp>
      <p:pic>
        <p:nvPicPr>
          <p:cNvPr id="5" name="Immagine 4">
            <a:extLst>
              <a:ext uri="{FF2B5EF4-FFF2-40B4-BE49-F238E27FC236}">
                <a16:creationId xmlns:a16="http://schemas.microsoft.com/office/drawing/2014/main" id="{BF26E61A-230D-455C-9789-E8EBA515E72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6000"/>
                    </a14:imgEffect>
                  </a14:imgLayer>
                </a14:imgProps>
              </a:ext>
            </a:extLst>
          </a:blip>
          <a:stretch>
            <a:fillRect/>
          </a:stretch>
        </p:blipFill>
        <p:spPr>
          <a:xfrm>
            <a:off x="6231187" y="-1323528"/>
            <a:ext cx="5959227" cy="8983534"/>
          </a:xfrm>
          <a:prstGeom prst="rect">
            <a:avLst/>
          </a:prstGeom>
        </p:spPr>
      </p:pic>
    </p:spTree>
    <p:extLst>
      <p:ext uri="{BB962C8B-B14F-4D97-AF65-F5344CB8AC3E}">
        <p14:creationId xmlns:p14="http://schemas.microsoft.com/office/powerpoint/2010/main" val="317582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A5BD1F-2833-48B2-BB4A-BA2F3DF4A031}"/>
              </a:ext>
            </a:extLst>
          </p:cNvPr>
          <p:cNvSpPr>
            <a:spLocks noGrp="1"/>
          </p:cNvSpPr>
          <p:nvPr>
            <p:ph type="title"/>
          </p:nvPr>
        </p:nvSpPr>
        <p:spPr>
          <a:xfrm>
            <a:off x="3090622" y="4729835"/>
            <a:ext cx="6297301" cy="1988364"/>
          </a:xfrm>
        </p:spPr>
        <p:txBody>
          <a:bodyPr/>
          <a:lstStyle/>
          <a:p>
            <a:r>
              <a:rPr lang="it-IT" b="1" dirty="0">
                <a:solidFill>
                  <a:srgbClr val="0070C0"/>
                </a:solidFill>
              </a:rPr>
              <a:t>       Vivere la frattura</a:t>
            </a:r>
            <a:br>
              <a:rPr lang="it-IT" b="1" dirty="0">
                <a:solidFill>
                  <a:srgbClr val="0070C0"/>
                </a:solidFill>
              </a:rPr>
            </a:br>
            <a:r>
              <a:rPr lang="it-IT" b="1" dirty="0">
                <a:solidFill>
                  <a:srgbClr val="0070C0"/>
                </a:solidFill>
              </a:rPr>
              <a:t>«vino nuovo in otri nuove»</a:t>
            </a:r>
          </a:p>
        </p:txBody>
      </p:sp>
      <p:sp>
        <p:nvSpPr>
          <p:cNvPr id="3" name="CasellaDiTesto 2">
            <a:extLst>
              <a:ext uri="{FF2B5EF4-FFF2-40B4-BE49-F238E27FC236}">
                <a16:creationId xmlns:a16="http://schemas.microsoft.com/office/drawing/2014/main" id="{D1FE7E21-2336-420E-A9DB-0E1F4354DD4A}"/>
              </a:ext>
            </a:extLst>
          </p:cNvPr>
          <p:cNvSpPr txBox="1"/>
          <p:nvPr/>
        </p:nvSpPr>
        <p:spPr>
          <a:xfrm>
            <a:off x="543116" y="1765638"/>
            <a:ext cx="3509772" cy="3416320"/>
          </a:xfrm>
          <a:prstGeom prst="rect">
            <a:avLst/>
          </a:prstGeom>
          <a:noFill/>
        </p:spPr>
        <p:txBody>
          <a:bodyPr wrap="square" rtlCol="0">
            <a:spAutoFit/>
          </a:bodyPr>
          <a:lstStyle/>
          <a:p>
            <a:r>
              <a:rPr lang="it-IT" sz="3600" b="1" dirty="0"/>
              <a:t>LE</a:t>
            </a:r>
            <a:r>
              <a:rPr lang="it-IT" sz="3600" dirty="0"/>
              <a:t> </a:t>
            </a:r>
            <a:r>
              <a:rPr lang="it-IT" sz="3600" b="1" dirty="0">
                <a:solidFill>
                  <a:srgbClr val="FF0000"/>
                </a:solidFill>
                <a:effectLst>
                  <a:outerShdw blurRad="38100" dist="38100" dir="2700000" algn="tl">
                    <a:srgbClr val="000000">
                      <a:alpha val="43137"/>
                    </a:srgbClr>
                  </a:outerShdw>
                </a:effectLst>
              </a:rPr>
              <a:t>FORME</a:t>
            </a:r>
            <a:r>
              <a:rPr lang="it-IT" sz="3600" b="1" dirty="0"/>
              <a:t> IN CUI SPERIMENTIAMO LA FEDE e le </a:t>
            </a:r>
            <a:r>
              <a:rPr lang="it-IT" sz="3600" b="1" dirty="0">
                <a:solidFill>
                  <a:srgbClr val="FF0000"/>
                </a:solidFill>
                <a:effectLst>
                  <a:outerShdw blurRad="38100" dist="38100" dir="2700000" algn="tl">
                    <a:srgbClr val="000000">
                      <a:alpha val="43137"/>
                    </a:srgbClr>
                  </a:outerShdw>
                </a:effectLst>
              </a:rPr>
              <a:t>PAROLE</a:t>
            </a:r>
            <a:r>
              <a:rPr lang="it-IT" sz="3600" dirty="0"/>
              <a:t> </a:t>
            </a:r>
            <a:r>
              <a:rPr lang="it-IT" sz="3600" b="1" dirty="0"/>
              <a:t>CON CUI LA ESPRIMIAMO</a:t>
            </a:r>
          </a:p>
          <a:p>
            <a:endParaRPr lang="it-IT" sz="3600" dirty="0"/>
          </a:p>
        </p:txBody>
      </p:sp>
      <p:sp>
        <p:nvSpPr>
          <p:cNvPr id="4" name="CasellaDiTesto 3">
            <a:extLst>
              <a:ext uri="{FF2B5EF4-FFF2-40B4-BE49-F238E27FC236}">
                <a16:creationId xmlns:a16="http://schemas.microsoft.com/office/drawing/2014/main" id="{F3CD9864-6CC1-46A3-963E-C0AB9AD6923A}"/>
              </a:ext>
            </a:extLst>
          </p:cNvPr>
          <p:cNvSpPr txBox="1"/>
          <p:nvPr/>
        </p:nvSpPr>
        <p:spPr>
          <a:xfrm>
            <a:off x="7200900" y="2476500"/>
            <a:ext cx="4572000" cy="2123658"/>
          </a:xfrm>
          <a:prstGeom prst="rect">
            <a:avLst/>
          </a:prstGeom>
          <a:noFill/>
        </p:spPr>
        <p:txBody>
          <a:bodyPr wrap="square" rtlCol="0">
            <a:spAutoFit/>
          </a:bodyPr>
          <a:lstStyle/>
          <a:p>
            <a:r>
              <a:rPr lang="it-IT" sz="4400" b="1" dirty="0">
                <a:effectLst>
                  <a:outerShdw blurRad="38100" dist="38100" dir="2700000" algn="tl">
                    <a:srgbClr val="000000">
                      <a:alpha val="43137"/>
                    </a:srgbClr>
                  </a:outerShdw>
                </a:effectLst>
              </a:rPr>
              <a:t>L’</a:t>
            </a:r>
            <a:r>
              <a:rPr lang="it-IT" sz="4400" b="1" dirty="0">
                <a:solidFill>
                  <a:srgbClr val="FF0000"/>
                </a:solidFill>
                <a:effectLst>
                  <a:outerShdw blurRad="38100" dist="38100" dir="2700000" algn="tl">
                    <a:srgbClr val="000000">
                      <a:alpha val="43137"/>
                    </a:srgbClr>
                  </a:outerShdw>
                </a:effectLst>
              </a:rPr>
              <a:t>ESPERIENZA </a:t>
            </a:r>
          </a:p>
          <a:p>
            <a:r>
              <a:rPr lang="it-IT" sz="4400" b="1" dirty="0">
                <a:solidFill>
                  <a:srgbClr val="FF0000"/>
                </a:solidFill>
                <a:effectLst>
                  <a:outerShdw blurRad="38100" dist="38100" dir="2700000" algn="tl">
                    <a:srgbClr val="000000">
                      <a:alpha val="43137"/>
                    </a:srgbClr>
                  </a:outerShdw>
                </a:effectLst>
              </a:rPr>
              <a:t>DI VITA</a:t>
            </a:r>
          </a:p>
          <a:p>
            <a:endParaRPr lang="it-IT" sz="4400" dirty="0"/>
          </a:p>
        </p:txBody>
      </p:sp>
      <p:sp>
        <p:nvSpPr>
          <p:cNvPr id="5" name="Figura a mano libera: forma 4">
            <a:extLst>
              <a:ext uri="{FF2B5EF4-FFF2-40B4-BE49-F238E27FC236}">
                <a16:creationId xmlns:a16="http://schemas.microsoft.com/office/drawing/2014/main" id="{10DFD3CE-5BF4-4AD5-8458-FCBDF01BD737}"/>
              </a:ext>
            </a:extLst>
          </p:cNvPr>
          <p:cNvSpPr/>
          <p:nvPr/>
        </p:nvSpPr>
        <p:spPr>
          <a:xfrm>
            <a:off x="904875" y="940259"/>
            <a:ext cx="10668797" cy="4055811"/>
          </a:xfrm>
          <a:custGeom>
            <a:avLst/>
            <a:gdLst>
              <a:gd name="connsiteX0" fmla="*/ 0 w 10135397"/>
              <a:gd name="connsiteY0" fmla="*/ 393241 h 3872973"/>
              <a:gd name="connsiteX1" fmla="*/ 2609850 w 10135397"/>
              <a:gd name="connsiteY1" fmla="*/ 383716 h 3872973"/>
              <a:gd name="connsiteX2" fmla="*/ 3876675 w 10135397"/>
              <a:gd name="connsiteY2" fmla="*/ 3555541 h 3872973"/>
              <a:gd name="connsiteX3" fmla="*/ 4162425 w 10135397"/>
              <a:gd name="connsiteY3" fmla="*/ 3260266 h 3872973"/>
              <a:gd name="connsiteX4" fmla="*/ 4410075 w 10135397"/>
              <a:gd name="connsiteY4" fmla="*/ 3660316 h 3872973"/>
              <a:gd name="connsiteX5" fmla="*/ 4800600 w 10135397"/>
              <a:gd name="connsiteY5" fmla="*/ 3307891 h 3872973"/>
              <a:gd name="connsiteX6" fmla="*/ 4933950 w 10135397"/>
              <a:gd name="connsiteY6" fmla="*/ 3841291 h 3872973"/>
              <a:gd name="connsiteX7" fmla="*/ 5238750 w 10135397"/>
              <a:gd name="connsiteY7" fmla="*/ 3260266 h 3872973"/>
              <a:gd name="connsiteX8" fmla="*/ 5467350 w 10135397"/>
              <a:gd name="connsiteY8" fmla="*/ 3726991 h 3872973"/>
              <a:gd name="connsiteX9" fmla="*/ 5953125 w 10135397"/>
              <a:gd name="connsiteY9" fmla="*/ 193216 h 3872973"/>
              <a:gd name="connsiteX10" fmla="*/ 9677400 w 10135397"/>
              <a:gd name="connsiteY10" fmla="*/ 469441 h 3872973"/>
              <a:gd name="connsiteX11" fmla="*/ 9944100 w 10135397"/>
              <a:gd name="connsiteY11" fmla="*/ 498016 h 3872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5397" h="3872973">
                <a:moveTo>
                  <a:pt x="0" y="393241"/>
                </a:moveTo>
                <a:cubicBezTo>
                  <a:pt x="981869" y="124953"/>
                  <a:pt x="1963738" y="-143334"/>
                  <a:pt x="2609850" y="383716"/>
                </a:cubicBezTo>
                <a:cubicBezTo>
                  <a:pt x="3255962" y="910766"/>
                  <a:pt x="3617913" y="3076116"/>
                  <a:pt x="3876675" y="3555541"/>
                </a:cubicBezTo>
                <a:cubicBezTo>
                  <a:pt x="4135437" y="4034966"/>
                  <a:pt x="4073525" y="3242804"/>
                  <a:pt x="4162425" y="3260266"/>
                </a:cubicBezTo>
                <a:cubicBezTo>
                  <a:pt x="4251325" y="3277728"/>
                  <a:pt x="4303713" y="3652379"/>
                  <a:pt x="4410075" y="3660316"/>
                </a:cubicBezTo>
                <a:cubicBezTo>
                  <a:pt x="4516437" y="3668253"/>
                  <a:pt x="4713288" y="3277729"/>
                  <a:pt x="4800600" y="3307891"/>
                </a:cubicBezTo>
                <a:cubicBezTo>
                  <a:pt x="4887912" y="3338053"/>
                  <a:pt x="4860925" y="3849228"/>
                  <a:pt x="4933950" y="3841291"/>
                </a:cubicBezTo>
                <a:cubicBezTo>
                  <a:pt x="5006975" y="3833354"/>
                  <a:pt x="5149850" y="3279316"/>
                  <a:pt x="5238750" y="3260266"/>
                </a:cubicBezTo>
                <a:cubicBezTo>
                  <a:pt x="5327650" y="3241216"/>
                  <a:pt x="5348288" y="4238166"/>
                  <a:pt x="5467350" y="3726991"/>
                </a:cubicBezTo>
                <a:cubicBezTo>
                  <a:pt x="5586412" y="3215816"/>
                  <a:pt x="5251450" y="736141"/>
                  <a:pt x="5953125" y="193216"/>
                </a:cubicBezTo>
                <a:cubicBezTo>
                  <a:pt x="6654800" y="-349709"/>
                  <a:pt x="9012238" y="418641"/>
                  <a:pt x="9677400" y="469441"/>
                </a:cubicBezTo>
                <a:cubicBezTo>
                  <a:pt x="10342562" y="520241"/>
                  <a:pt x="10143331" y="509128"/>
                  <a:pt x="9944100" y="498016"/>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5497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B36E23-B729-4F5D-A9C3-6A2E6AA2DAD6}"/>
              </a:ext>
            </a:extLst>
          </p:cNvPr>
          <p:cNvSpPr>
            <a:spLocks noGrp="1"/>
          </p:cNvSpPr>
          <p:nvPr>
            <p:ph type="title"/>
          </p:nvPr>
        </p:nvSpPr>
        <p:spPr>
          <a:xfrm>
            <a:off x="838200" y="335134"/>
            <a:ext cx="10515600" cy="1325563"/>
          </a:xfrm>
        </p:spPr>
        <p:txBody>
          <a:bodyPr>
            <a:normAutofit/>
          </a:bodyPr>
          <a:lstStyle/>
          <a:p>
            <a:r>
              <a:rPr lang="it-IT" sz="5400" b="1" dirty="0">
                <a:solidFill>
                  <a:srgbClr val="0070C0"/>
                </a:solidFill>
                <a:effectLst>
                  <a:outerShdw blurRad="38100" dist="38100" dir="2700000" algn="tl">
                    <a:srgbClr val="000000">
                      <a:alpha val="43137"/>
                    </a:srgbClr>
                  </a:outerShdw>
                </a:effectLst>
              </a:rPr>
              <a:t>La tensione spirituale</a:t>
            </a:r>
          </a:p>
        </p:txBody>
      </p:sp>
      <p:sp>
        <p:nvSpPr>
          <p:cNvPr id="3" name="Segnaposto contenuto 2">
            <a:extLst>
              <a:ext uri="{FF2B5EF4-FFF2-40B4-BE49-F238E27FC236}">
                <a16:creationId xmlns:a16="http://schemas.microsoft.com/office/drawing/2014/main" id="{416A5FF6-D1D7-4870-B740-F7E3C330B17B}"/>
              </a:ext>
            </a:extLst>
          </p:cNvPr>
          <p:cNvSpPr>
            <a:spLocks noGrp="1"/>
          </p:cNvSpPr>
          <p:nvPr>
            <p:ph idx="1"/>
          </p:nvPr>
        </p:nvSpPr>
        <p:spPr>
          <a:xfrm>
            <a:off x="1122926" y="1595600"/>
            <a:ext cx="4923044" cy="2024755"/>
          </a:xfrm>
        </p:spPr>
        <p:txBody>
          <a:bodyPr>
            <a:normAutofit/>
          </a:bodyPr>
          <a:lstStyle/>
          <a:p>
            <a:pPr marL="0" indent="0">
              <a:buNone/>
            </a:pPr>
            <a:r>
              <a:rPr lang="it-IT" sz="4400" b="1" dirty="0"/>
              <a:t>E’ la prima a mettere in crisi i modelli e le forme</a:t>
            </a:r>
          </a:p>
        </p:txBody>
      </p:sp>
      <p:pic>
        <p:nvPicPr>
          <p:cNvPr id="4" name="Immagine 3">
            <a:extLst>
              <a:ext uri="{FF2B5EF4-FFF2-40B4-BE49-F238E27FC236}">
                <a16:creationId xmlns:a16="http://schemas.microsoft.com/office/drawing/2014/main" id="{EE709EE1-FAD7-47FA-BB6D-4542FF98B9C9}"/>
              </a:ext>
            </a:extLst>
          </p:cNvPr>
          <p:cNvPicPr>
            <a:picLocks noChangeAspect="1"/>
          </p:cNvPicPr>
          <p:nvPr/>
        </p:nvPicPr>
        <p:blipFill rotWithShape="1">
          <a:blip r:embed="rId2"/>
          <a:srcRect r="52603" b="15141"/>
          <a:stretch/>
        </p:blipFill>
        <p:spPr>
          <a:xfrm>
            <a:off x="6438813" y="1975745"/>
            <a:ext cx="4094683" cy="4516333"/>
          </a:xfrm>
          <a:prstGeom prst="rect">
            <a:avLst/>
          </a:prstGeom>
        </p:spPr>
      </p:pic>
      <p:sp>
        <p:nvSpPr>
          <p:cNvPr id="5" name="CasellaDiTesto 4">
            <a:extLst>
              <a:ext uri="{FF2B5EF4-FFF2-40B4-BE49-F238E27FC236}">
                <a16:creationId xmlns:a16="http://schemas.microsoft.com/office/drawing/2014/main" id="{EBCE0E13-1BA0-4A50-BF89-69018C52574B}"/>
              </a:ext>
            </a:extLst>
          </p:cNvPr>
          <p:cNvSpPr txBox="1"/>
          <p:nvPr/>
        </p:nvSpPr>
        <p:spPr>
          <a:xfrm>
            <a:off x="1515769" y="4730480"/>
            <a:ext cx="4923044" cy="1446550"/>
          </a:xfrm>
          <a:prstGeom prst="rect">
            <a:avLst/>
          </a:prstGeom>
          <a:noFill/>
        </p:spPr>
        <p:txBody>
          <a:bodyPr wrap="square" rtlCol="0">
            <a:spAutoFit/>
          </a:bodyPr>
          <a:lstStyle/>
          <a:p>
            <a:pPr algn="r"/>
            <a:r>
              <a:rPr lang="it-IT" sz="4400" b="1" dirty="0">
                <a:solidFill>
                  <a:srgbClr val="FF0000"/>
                </a:solidFill>
              </a:rPr>
              <a:t>Mancanza di sapore</a:t>
            </a:r>
          </a:p>
          <a:p>
            <a:pPr algn="r"/>
            <a:r>
              <a:rPr lang="it-IT" sz="4400" b="1" dirty="0">
                <a:solidFill>
                  <a:srgbClr val="FF0000"/>
                </a:solidFill>
              </a:rPr>
              <a:t>Mancanza di gusto</a:t>
            </a:r>
          </a:p>
        </p:txBody>
      </p:sp>
      <p:pic>
        <p:nvPicPr>
          <p:cNvPr id="6" name="Immagine 5">
            <a:extLst>
              <a:ext uri="{FF2B5EF4-FFF2-40B4-BE49-F238E27FC236}">
                <a16:creationId xmlns:a16="http://schemas.microsoft.com/office/drawing/2014/main" id="{BCFD8060-B032-4033-95C0-90FBFAC94897}"/>
              </a:ext>
            </a:extLst>
          </p:cNvPr>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55783" y="3073391"/>
            <a:ext cx="2744063" cy="2744063"/>
          </a:xfrm>
          <a:prstGeom prst="rect">
            <a:avLst/>
          </a:prstGeom>
        </p:spPr>
      </p:pic>
      <p:pic>
        <p:nvPicPr>
          <p:cNvPr id="7" name="Immagine 6">
            <a:extLst>
              <a:ext uri="{FF2B5EF4-FFF2-40B4-BE49-F238E27FC236}">
                <a16:creationId xmlns:a16="http://schemas.microsoft.com/office/drawing/2014/main" id="{CE941C40-0D7D-4D26-8390-840B85E8A2F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81768" y="-238125"/>
            <a:ext cx="2744063" cy="2744063"/>
          </a:xfrm>
          <a:prstGeom prst="rect">
            <a:avLst/>
          </a:prstGeom>
        </p:spPr>
      </p:pic>
    </p:spTree>
    <p:extLst>
      <p:ext uri="{BB962C8B-B14F-4D97-AF65-F5344CB8AC3E}">
        <p14:creationId xmlns:p14="http://schemas.microsoft.com/office/powerpoint/2010/main" val="324813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6">
            <a:extLst>
              <a:ext uri="{FF2B5EF4-FFF2-40B4-BE49-F238E27FC236}">
                <a16:creationId xmlns:a16="http://schemas.microsoft.com/office/drawing/2014/main" id="{55707BE1-E715-4879-B5CA-0A178029B94F}"/>
              </a:ext>
            </a:extLst>
          </p:cNvPr>
          <p:cNvPicPr>
            <a:picLocks noChangeAspect="1"/>
          </p:cNvPicPr>
          <p:nvPr/>
        </p:nvPicPr>
        <p:blipFill rotWithShape="1">
          <a:blip r:embed="rId2">
            <a:extLst>
              <a:ext uri="{28A0092B-C50C-407E-A947-70E740481C1C}">
                <a14:useLocalDpi xmlns:a14="http://schemas.microsoft.com/office/drawing/2010/main" val="0"/>
              </a:ext>
            </a:extLst>
          </a:blip>
          <a:srcRect r="648" b="44860"/>
          <a:stretch/>
        </p:blipFill>
        <p:spPr>
          <a:xfrm>
            <a:off x="-1" y="-1"/>
            <a:ext cx="12192001" cy="6858001"/>
          </a:xfrm>
          <a:prstGeom prst="rect">
            <a:avLst/>
          </a:prstGeom>
        </p:spPr>
      </p:pic>
      <p:sp>
        <p:nvSpPr>
          <p:cNvPr id="3" name="Rettangolo 2">
            <a:extLst>
              <a:ext uri="{FF2B5EF4-FFF2-40B4-BE49-F238E27FC236}">
                <a16:creationId xmlns:a16="http://schemas.microsoft.com/office/drawing/2014/main" id="{AE132F5A-903F-4004-9735-B2EBA4F55BA7}"/>
              </a:ext>
            </a:extLst>
          </p:cNvPr>
          <p:cNvSpPr/>
          <p:nvPr/>
        </p:nvSpPr>
        <p:spPr>
          <a:xfrm>
            <a:off x="-2" y="-1"/>
            <a:ext cx="12192001"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E7BA080E-CDB7-4307-9D38-FAA6B0E9D811}"/>
              </a:ext>
            </a:extLst>
          </p:cNvPr>
          <p:cNvSpPr txBox="1"/>
          <p:nvPr/>
        </p:nvSpPr>
        <p:spPr>
          <a:xfrm>
            <a:off x="194364" y="105749"/>
            <a:ext cx="10699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7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IL CAMMINO SINODALE</a:t>
            </a:r>
            <a:endParaRPr kumimoji="0" lang="it-IT" sz="5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10175DA3-0088-4EA5-AA67-E14E0AA63E01}"/>
              </a:ext>
            </a:extLst>
          </p:cNvPr>
          <p:cNvSpPr txBox="1"/>
          <p:nvPr/>
        </p:nvSpPr>
        <p:spPr>
          <a:xfrm>
            <a:off x="342524" y="3883788"/>
            <a:ext cx="1150694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C00000"/>
                </a:solidFill>
                <a:effectLst/>
                <a:uLnTx/>
                <a:uFillTx/>
                <a:latin typeface="Calibri" panose="020F0502020204030204"/>
                <a:ea typeface="+mn-ea"/>
                <a:cs typeface="+mn-cs"/>
              </a:rPr>
              <a:t>SINODALITÀ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C00000"/>
                </a:solidFill>
                <a:effectLst/>
                <a:uLnTx/>
                <a:uFillTx/>
                <a:latin typeface="Calibri" panose="020F0502020204030204"/>
                <a:ea typeface="+mn-ea"/>
                <a:cs typeface="+mn-cs"/>
              </a:rPr>
              <a:t>NON È UNA PRASSI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5400" b="1" i="0" u="none" strike="noStrike" kern="1200" cap="none" spc="0" normalizeH="0" baseline="0" noProof="0" dirty="0">
                <a:ln>
                  <a:noFill/>
                </a:ln>
                <a:solidFill>
                  <a:srgbClr val="C00000"/>
                </a:solidFill>
                <a:effectLst/>
                <a:uLnTx/>
                <a:uFillTx/>
                <a:latin typeface="Calibri" panose="020F0502020204030204"/>
                <a:ea typeface="+mn-ea"/>
                <a:cs typeface="+mn-cs"/>
              </a:rPr>
              <a:t>MA UNO STILE </a:t>
            </a:r>
          </a:p>
        </p:txBody>
      </p:sp>
      <p:pic>
        <p:nvPicPr>
          <p:cNvPr id="5" name="Immagine 4">
            <a:extLst>
              <a:ext uri="{FF2B5EF4-FFF2-40B4-BE49-F238E27FC236}">
                <a16:creationId xmlns:a16="http://schemas.microsoft.com/office/drawing/2014/main" id="{C5E6F5E2-0E90-4C91-A974-BB83F55CE544}"/>
              </a:ext>
            </a:extLst>
          </p:cNvPr>
          <p:cNvPicPr>
            <a:picLocks noChangeAspect="1"/>
          </p:cNvPicPr>
          <p:nvPr/>
        </p:nvPicPr>
        <p:blipFill>
          <a:blip r:embed="rId3"/>
          <a:stretch>
            <a:fillRect/>
          </a:stretch>
        </p:blipFill>
        <p:spPr>
          <a:xfrm>
            <a:off x="0" y="1178420"/>
            <a:ext cx="12192000" cy="2316480"/>
          </a:xfrm>
          <a:prstGeom prst="rect">
            <a:avLst/>
          </a:prstGeom>
        </p:spPr>
      </p:pic>
    </p:spTree>
    <p:extLst>
      <p:ext uri="{BB962C8B-B14F-4D97-AF65-F5344CB8AC3E}">
        <p14:creationId xmlns:p14="http://schemas.microsoft.com/office/powerpoint/2010/main" val="11288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Segnaposto contenuto 6">
            <a:extLst>
              <a:ext uri="{FF2B5EF4-FFF2-40B4-BE49-F238E27FC236}">
                <a16:creationId xmlns:a16="http://schemas.microsoft.com/office/drawing/2014/main" id="{F65705EC-FD7C-465C-A95F-084CB60BB077}"/>
              </a:ext>
            </a:extLst>
          </p:cNvPr>
          <p:cNvPicPr>
            <a:picLocks noChangeAspect="1"/>
          </p:cNvPicPr>
          <p:nvPr/>
        </p:nvPicPr>
        <p:blipFill rotWithShape="1">
          <a:blip r:embed="rId2">
            <a:extLst>
              <a:ext uri="{28A0092B-C50C-407E-A947-70E740481C1C}">
                <a14:useLocalDpi xmlns:a14="http://schemas.microsoft.com/office/drawing/2010/main" val="0"/>
              </a:ext>
            </a:extLst>
          </a:blip>
          <a:srcRect t="30481" r="648" b="50932"/>
          <a:stretch/>
        </p:blipFill>
        <p:spPr>
          <a:xfrm>
            <a:off x="-1" y="-33914"/>
            <a:ext cx="12192001" cy="2311685"/>
          </a:xfrm>
          <a:prstGeom prst="rect">
            <a:avLst/>
          </a:prstGeom>
        </p:spPr>
      </p:pic>
      <p:sp>
        <p:nvSpPr>
          <p:cNvPr id="4" name="CasellaDiTesto 3">
            <a:extLst>
              <a:ext uri="{FF2B5EF4-FFF2-40B4-BE49-F238E27FC236}">
                <a16:creationId xmlns:a16="http://schemas.microsoft.com/office/drawing/2014/main" id="{E7BA080E-CDB7-4307-9D38-FAA6B0E9D811}"/>
              </a:ext>
            </a:extLst>
          </p:cNvPr>
          <p:cNvSpPr txBox="1"/>
          <p:nvPr/>
        </p:nvSpPr>
        <p:spPr>
          <a:xfrm>
            <a:off x="7098598" y="643320"/>
            <a:ext cx="11281356"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NATURA</a:t>
            </a:r>
            <a:endParaRPr kumimoji="0" lang="it-IT"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23AA7ED7-D66D-40FF-9450-125F30901545}"/>
              </a:ext>
            </a:extLst>
          </p:cNvPr>
          <p:cNvSpPr txBox="1"/>
          <p:nvPr/>
        </p:nvSpPr>
        <p:spPr>
          <a:xfrm>
            <a:off x="1622466" y="2804725"/>
            <a:ext cx="266508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EVENTO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NORMATO</a:t>
            </a:r>
          </a:p>
        </p:txBody>
      </p:sp>
      <p:sp>
        <p:nvSpPr>
          <p:cNvPr id="8" name="CasellaDiTesto 7">
            <a:extLst>
              <a:ext uri="{FF2B5EF4-FFF2-40B4-BE49-F238E27FC236}">
                <a16:creationId xmlns:a16="http://schemas.microsoft.com/office/drawing/2014/main" id="{5FF211B6-9637-4058-B3B9-2BAFAC3E53C7}"/>
              </a:ext>
            </a:extLst>
          </p:cNvPr>
          <p:cNvSpPr txBox="1"/>
          <p:nvPr/>
        </p:nvSpPr>
        <p:spPr>
          <a:xfrm>
            <a:off x="7695180" y="2771751"/>
            <a:ext cx="34388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ESPERIENZA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ACCOMPAGNATA</a:t>
            </a:r>
          </a:p>
        </p:txBody>
      </p:sp>
      <p:sp>
        <p:nvSpPr>
          <p:cNvPr id="9" name="CasellaDiTesto 8">
            <a:extLst>
              <a:ext uri="{FF2B5EF4-FFF2-40B4-BE49-F238E27FC236}">
                <a16:creationId xmlns:a16="http://schemas.microsoft.com/office/drawing/2014/main" id="{211C101B-E185-4DC4-89E8-CE97F124A20C}"/>
              </a:ext>
            </a:extLst>
          </p:cNvPr>
          <p:cNvSpPr txBox="1"/>
          <p:nvPr/>
        </p:nvSpPr>
        <p:spPr>
          <a:xfrm>
            <a:off x="1289681" y="4187934"/>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PROCEDURE E NORME</a:t>
            </a:r>
          </a:p>
        </p:txBody>
      </p:sp>
      <p:sp>
        <p:nvSpPr>
          <p:cNvPr id="10" name="CasellaDiTesto 9">
            <a:extLst>
              <a:ext uri="{FF2B5EF4-FFF2-40B4-BE49-F238E27FC236}">
                <a16:creationId xmlns:a16="http://schemas.microsoft.com/office/drawing/2014/main" id="{CE72582D-9AFB-4C71-9926-5872D21B4233}"/>
              </a:ext>
            </a:extLst>
          </p:cNvPr>
          <p:cNvSpPr txBox="1"/>
          <p:nvPr/>
        </p:nvSpPr>
        <p:spPr>
          <a:xfrm>
            <a:off x="1289680" y="4760958"/>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DALL’ALTO</a:t>
            </a:r>
          </a:p>
        </p:txBody>
      </p:sp>
      <p:sp>
        <p:nvSpPr>
          <p:cNvPr id="11" name="CasellaDiTesto 10">
            <a:extLst>
              <a:ext uri="{FF2B5EF4-FFF2-40B4-BE49-F238E27FC236}">
                <a16:creationId xmlns:a16="http://schemas.microsoft.com/office/drawing/2014/main" id="{DEC8FF9C-9D51-4B4F-A238-2F642443B3D8}"/>
              </a:ext>
            </a:extLst>
          </p:cNvPr>
          <p:cNvSpPr txBox="1"/>
          <p:nvPr/>
        </p:nvSpPr>
        <p:spPr>
          <a:xfrm>
            <a:off x="1289679" y="5333982"/>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LINEARITÀ</a:t>
            </a:r>
          </a:p>
        </p:txBody>
      </p:sp>
      <p:sp>
        <p:nvSpPr>
          <p:cNvPr id="12" name="CasellaDiTesto 11">
            <a:extLst>
              <a:ext uri="{FF2B5EF4-FFF2-40B4-BE49-F238E27FC236}">
                <a16:creationId xmlns:a16="http://schemas.microsoft.com/office/drawing/2014/main" id="{CDF1FA02-3315-4B8C-98E0-4783989A47FA}"/>
              </a:ext>
            </a:extLst>
          </p:cNvPr>
          <p:cNvSpPr txBox="1"/>
          <p:nvPr/>
        </p:nvSpPr>
        <p:spPr>
          <a:xfrm>
            <a:off x="1289679" y="5907006"/>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LUOGHI ISTITUZIONALI</a:t>
            </a:r>
          </a:p>
        </p:txBody>
      </p:sp>
      <p:sp>
        <p:nvSpPr>
          <p:cNvPr id="13" name="CasellaDiTesto 12">
            <a:extLst>
              <a:ext uri="{FF2B5EF4-FFF2-40B4-BE49-F238E27FC236}">
                <a16:creationId xmlns:a16="http://schemas.microsoft.com/office/drawing/2014/main" id="{339523C7-CBDD-410A-83C6-1A3C61524167}"/>
              </a:ext>
            </a:extLst>
          </p:cNvPr>
          <p:cNvSpPr txBox="1"/>
          <p:nvPr/>
        </p:nvSpPr>
        <p:spPr>
          <a:xfrm>
            <a:off x="7803383" y="4280401"/>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ORIZZONTI E TAPPE</a:t>
            </a:r>
          </a:p>
        </p:txBody>
      </p:sp>
      <p:sp>
        <p:nvSpPr>
          <p:cNvPr id="14" name="CasellaDiTesto 13">
            <a:extLst>
              <a:ext uri="{FF2B5EF4-FFF2-40B4-BE49-F238E27FC236}">
                <a16:creationId xmlns:a16="http://schemas.microsoft.com/office/drawing/2014/main" id="{69F2AD20-5B30-4838-AF85-1288676A256F}"/>
              </a:ext>
            </a:extLst>
          </p:cNvPr>
          <p:cNvSpPr txBox="1"/>
          <p:nvPr/>
        </p:nvSpPr>
        <p:spPr>
          <a:xfrm>
            <a:off x="7803382" y="4853425"/>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DAL PROFONDO</a:t>
            </a:r>
          </a:p>
        </p:txBody>
      </p:sp>
      <p:sp>
        <p:nvSpPr>
          <p:cNvPr id="15" name="CasellaDiTesto 14">
            <a:extLst>
              <a:ext uri="{FF2B5EF4-FFF2-40B4-BE49-F238E27FC236}">
                <a16:creationId xmlns:a16="http://schemas.microsoft.com/office/drawing/2014/main" id="{06F7FC69-2CE5-4FAA-8959-6FD7D2FF0BF5}"/>
              </a:ext>
            </a:extLst>
          </p:cNvPr>
          <p:cNvSpPr txBox="1"/>
          <p:nvPr/>
        </p:nvSpPr>
        <p:spPr>
          <a:xfrm>
            <a:off x="7803381" y="5426449"/>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PROCESSO A SPIRALE</a:t>
            </a:r>
          </a:p>
        </p:txBody>
      </p:sp>
      <p:sp>
        <p:nvSpPr>
          <p:cNvPr id="16" name="CasellaDiTesto 15">
            <a:extLst>
              <a:ext uri="{FF2B5EF4-FFF2-40B4-BE49-F238E27FC236}">
                <a16:creationId xmlns:a16="http://schemas.microsoft.com/office/drawing/2014/main" id="{564B39DD-81B5-4622-B41F-C469A1B0E1CD}"/>
              </a:ext>
            </a:extLst>
          </p:cNvPr>
          <p:cNvSpPr txBox="1"/>
          <p:nvPr/>
        </p:nvSpPr>
        <p:spPr>
          <a:xfrm>
            <a:off x="7803381" y="5999473"/>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LUOGHI DIFFUSI</a:t>
            </a:r>
          </a:p>
        </p:txBody>
      </p:sp>
      <p:sp>
        <p:nvSpPr>
          <p:cNvPr id="5" name="Freccia a destra 4">
            <a:extLst>
              <a:ext uri="{FF2B5EF4-FFF2-40B4-BE49-F238E27FC236}">
                <a16:creationId xmlns:a16="http://schemas.microsoft.com/office/drawing/2014/main" id="{F5672DF1-FE86-4004-8FC8-6DB59EFDF776}"/>
              </a:ext>
            </a:extLst>
          </p:cNvPr>
          <p:cNvSpPr/>
          <p:nvPr/>
        </p:nvSpPr>
        <p:spPr>
          <a:xfrm>
            <a:off x="5229546" y="4187934"/>
            <a:ext cx="1869052" cy="1146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456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3AA7ED7-D66D-40FF-9450-125F30901545}"/>
              </a:ext>
            </a:extLst>
          </p:cNvPr>
          <p:cNvSpPr txBox="1"/>
          <p:nvPr/>
        </p:nvSpPr>
        <p:spPr>
          <a:xfrm>
            <a:off x="1275329" y="2856096"/>
            <a:ext cx="28026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DOCUMENTO FINALE</a:t>
            </a:r>
          </a:p>
        </p:txBody>
      </p:sp>
      <p:sp>
        <p:nvSpPr>
          <p:cNvPr id="8" name="CasellaDiTesto 7">
            <a:extLst>
              <a:ext uri="{FF2B5EF4-FFF2-40B4-BE49-F238E27FC236}">
                <a16:creationId xmlns:a16="http://schemas.microsoft.com/office/drawing/2014/main" id="{5FF211B6-9637-4058-B3B9-2BAFAC3E53C7}"/>
              </a:ext>
            </a:extLst>
          </p:cNvPr>
          <p:cNvSpPr txBox="1"/>
          <p:nvPr/>
        </p:nvSpPr>
        <p:spPr>
          <a:xfrm>
            <a:off x="8158094" y="2878774"/>
            <a:ext cx="34388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RI-TESSERE LA COMUNITÀ</a:t>
            </a:r>
          </a:p>
        </p:txBody>
      </p:sp>
      <p:sp>
        <p:nvSpPr>
          <p:cNvPr id="9" name="CasellaDiTesto 8">
            <a:extLst>
              <a:ext uri="{FF2B5EF4-FFF2-40B4-BE49-F238E27FC236}">
                <a16:creationId xmlns:a16="http://schemas.microsoft.com/office/drawing/2014/main" id="{211C101B-E185-4DC4-89E8-CE97F124A20C}"/>
              </a:ext>
            </a:extLst>
          </p:cNvPr>
          <p:cNvSpPr txBox="1"/>
          <p:nvPr/>
        </p:nvSpPr>
        <p:spPr>
          <a:xfrm>
            <a:off x="981460" y="4239305"/>
            <a:ext cx="33306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CRITERI RAPPRESENTATIVI</a:t>
            </a:r>
          </a:p>
        </p:txBody>
      </p:sp>
      <p:sp>
        <p:nvSpPr>
          <p:cNvPr id="11" name="CasellaDiTesto 10">
            <a:extLst>
              <a:ext uri="{FF2B5EF4-FFF2-40B4-BE49-F238E27FC236}">
                <a16:creationId xmlns:a16="http://schemas.microsoft.com/office/drawing/2014/main" id="{DEC8FF9C-9D51-4B4F-A238-2F642443B3D8}"/>
              </a:ext>
            </a:extLst>
          </p:cNvPr>
          <p:cNvSpPr txBox="1"/>
          <p:nvPr/>
        </p:nvSpPr>
        <p:spPr>
          <a:xfrm>
            <a:off x="981458" y="5385353"/>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PROCEDURE FORMALI</a:t>
            </a:r>
          </a:p>
        </p:txBody>
      </p:sp>
      <p:sp>
        <p:nvSpPr>
          <p:cNvPr id="13" name="CasellaDiTesto 12">
            <a:extLst>
              <a:ext uri="{FF2B5EF4-FFF2-40B4-BE49-F238E27FC236}">
                <a16:creationId xmlns:a16="http://schemas.microsoft.com/office/drawing/2014/main" id="{339523C7-CBDD-410A-83C6-1A3C61524167}"/>
              </a:ext>
            </a:extLst>
          </p:cNvPr>
          <p:cNvSpPr txBox="1"/>
          <p:nvPr/>
        </p:nvSpPr>
        <p:spPr>
          <a:xfrm>
            <a:off x="8204077" y="4290676"/>
            <a:ext cx="33306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CRITERI</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rgbClr val="C00000"/>
                </a:solidFill>
                <a:latin typeface="Calibri" panose="020F0502020204030204"/>
              </a:rPr>
              <a:t>RELAZIONALI</a:t>
            </a:r>
            <a:endPar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5" name="CasellaDiTesto 14">
            <a:extLst>
              <a:ext uri="{FF2B5EF4-FFF2-40B4-BE49-F238E27FC236}">
                <a16:creationId xmlns:a16="http://schemas.microsoft.com/office/drawing/2014/main" id="{06F7FC69-2CE5-4FAA-8959-6FD7D2FF0BF5}"/>
              </a:ext>
            </a:extLst>
          </p:cNvPr>
          <p:cNvSpPr txBox="1"/>
          <p:nvPr/>
        </p:nvSpPr>
        <p:spPr>
          <a:xfrm>
            <a:off x="8204075" y="5436724"/>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PROCEDURE INFORMALI</a:t>
            </a:r>
          </a:p>
        </p:txBody>
      </p:sp>
      <p:pic>
        <p:nvPicPr>
          <p:cNvPr id="12" name="Segnaposto contenuto 6">
            <a:extLst>
              <a:ext uri="{FF2B5EF4-FFF2-40B4-BE49-F238E27FC236}">
                <a16:creationId xmlns:a16="http://schemas.microsoft.com/office/drawing/2014/main" id="{04390939-18E0-4226-BA88-B006E57CB96F}"/>
              </a:ext>
            </a:extLst>
          </p:cNvPr>
          <p:cNvPicPr>
            <a:picLocks noChangeAspect="1"/>
          </p:cNvPicPr>
          <p:nvPr/>
        </p:nvPicPr>
        <p:blipFill rotWithShape="1">
          <a:blip r:embed="rId2">
            <a:extLst>
              <a:ext uri="{28A0092B-C50C-407E-A947-70E740481C1C}">
                <a14:useLocalDpi xmlns:a14="http://schemas.microsoft.com/office/drawing/2010/main" val="0"/>
              </a:ext>
            </a:extLst>
          </a:blip>
          <a:srcRect t="30481" r="648" b="50932"/>
          <a:stretch/>
        </p:blipFill>
        <p:spPr>
          <a:xfrm>
            <a:off x="-1" y="-33914"/>
            <a:ext cx="12192001" cy="2311685"/>
          </a:xfrm>
          <a:prstGeom prst="rect">
            <a:avLst/>
          </a:prstGeom>
        </p:spPr>
      </p:pic>
      <p:sp>
        <p:nvSpPr>
          <p:cNvPr id="14" name="CasellaDiTesto 13">
            <a:extLst>
              <a:ext uri="{FF2B5EF4-FFF2-40B4-BE49-F238E27FC236}">
                <a16:creationId xmlns:a16="http://schemas.microsoft.com/office/drawing/2014/main" id="{E10D1303-A04F-444E-A8AD-6FF3CE25093E}"/>
              </a:ext>
            </a:extLst>
          </p:cNvPr>
          <p:cNvSpPr txBox="1"/>
          <p:nvPr/>
        </p:nvSpPr>
        <p:spPr>
          <a:xfrm>
            <a:off x="7098598" y="643320"/>
            <a:ext cx="11281356"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FINALITA’</a:t>
            </a:r>
            <a:endParaRPr kumimoji="0" lang="it-IT" sz="5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Freccia a destra 15">
            <a:extLst>
              <a:ext uri="{FF2B5EF4-FFF2-40B4-BE49-F238E27FC236}">
                <a16:creationId xmlns:a16="http://schemas.microsoft.com/office/drawing/2014/main" id="{2988A454-B50B-463E-8A70-4A20D693F4F6}"/>
              </a:ext>
            </a:extLst>
          </p:cNvPr>
          <p:cNvSpPr/>
          <p:nvPr/>
        </p:nvSpPr>
        <p:spPr>
          <a:xfrm>
            <a:off x="5323567" y="3975625"/>
            <a:ext cx="1869052" cy="1146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3448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3AA7ED7-D66D-40FF-9450-125F30901545}"/>
              </a:ext>
            </a:extLst>
          </p:cNvPr>
          <p:cNvSpPr txBox="1"/>
          <p:nvPr/>
        </p:nvSpPr>
        <p:spPr>
          <a:xfrm>
            <a:off x="1345068" y="2599237"/>
            <a:ext cx="266508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ANALISI DEI PROBLEMI</a:t>
            </a:r>
          </a:p>
        </p:txBody>
      </p:sp>
      <p:sp>
        <p:nvSpPr>
          <p:cNvPr id="8" name="CasellaDiTesto 7">
            <a:extLst>
              <a:ext uri="{FF2B5EF4-FFF2-40B4-BE49-F238E27FC236}">
                <a16:creationId xmlns:a16="http://schemas.microsoft.com/office/drawing/2014/main" id="{5FF211B6-9637-4058-B3B9-2BAFAC3E53C7}"/>
              </a:ext>
            </a:extLst>
          </p:cNvPr>
          <p:cNvSpPr txBox="1"/>
          <p:nvPr/>
        </p:nvSpPr>
        <p:spPr>
          <a:xfrm>
            <a:off x="8558784" y="2539725"/>
            <a:ext cx="34388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CONDIVISIONE DI UN SOGNO</a:t>
            </a:r>
          </a:p>
        </p:txBody>
      </p:sp>
      <p:sp>
        <p:nvSpPr>
          <p:cNvPr id="9" name="CasellaDiTesto 8">
            <a:extLst>
              <a:ext uri="{FF2B5EF4-FFF2-40B4-BE49-F238E27FC236}">
                <a16:creationId xmlns:a16="http://schemas.microsoft.com/office/drawing/2014/main" id="{211C101B-E185-4DC4-89E8-CE97F124A20C}"/>
              </a:ext>
            </a:extLst>
          </p:cNvPr>
          <p:cNvSpPr txBox="1"/>
          <p:nvPr/>
        </p:nvSpPr>
        <p:spPr>
          <a:xfrm>
            <a:off x="1012283" y="3982446"/>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ASCOLTO «FREDDO»</a:t>
            </a:r>
          </a:p>
        </p:txBody>
      </p:sp>
      <p:sp>
        <p:nvSpPr>
          <p:cNvPr id="10" name="CasellaDiTesto 9">
            <a:extLst>
              <a:ext uri="{FF2B5EF4-FFF2-40B4-BE49-F238E27FC236}">
                <a16:creationId xmlns:a16="http://schemas.microsoft.com/office/drawing/2014/main" id="{CE72582D-9AFB-4C71-9926-5872D21B4233}"/>
              </a:ext>
            </a:extLst>
          </p:cNvPr>
          <p:cNvSpPr txBox="1"/>
          <p:nvPr/>
        </p:nvSpPr>
        <p:spPr>
          <a:xfrm>
            <a:off x="1012282" y="4555470"/>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QUESTIONARI</a:t>
            </a:r>
          </a:p>
        </p:txBody>
      </p:sp>
      <p:sp>
        <p:nvSpPr>
          <p:cNvPr id="11" name="CasellaDiTesto 10">
            <a:extLst>
              <a:ext uri="{FF2B5EF4-FFF2-40B4-BE49-F238E27FC236}">
                <a16:creationId xmlns:a16="http://schemas.microsoft.com/office/drawing/2014/main" id="{DEC8FF9C-9D51-4B4F-A238-2F642443B3D8}"/>
              </a:ext>
            </a:extLst>
          </p:cNvPr>
          <p:cNvSpPr txBox="1"/>
          <p:nvPr/>
        </p:nvSpPr>
        <p:spPr>
          <a:xfrm>
            <a:off x="1012281" y="5128494"/>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DIBATTITI</a:t>
            </a:r>
          </a:p>
        </p:txBody>
      </p:sp>
      <p:sp>
        <p:nvSpPr>
          <p:cNvPr id="12" name="CasellaDiTesto 11">
            <a:extLst>
              <a:ext uri="{FF2B5EF4-FFF2-40B4-BE49-F238E27FC236}">
                <a16:creationId xmlns:a16="http://schemas.microsoft.com/office/drawing/2014/main" id="{CDF1FA02-3315-4B8C-98E0-4783989A47FA}"/>
              </a:ext>
            </a:extLst>
          </p:cNvPr>
          <p:cNvSpPr txBox="1"/>
          <p:nvPr/>
        </p:nvSpPr>
        <p:spPr>
          <a:xfrm>
            <a:off x="1012281" y="5701518"/>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MAIL</a:t>
            </a:r>
          </a:p>
        </p:txBody>
      </p:sp>
      <p:sp>
        <p:nvSpPr>
          <p:cNvPr id="13" name="CasellaDiTesto 12">
            <a:extLst>
              <a:ext uri="{FF2B5EF4-FFF2-40B4-BE49-F238E27FC236}">
                <a16:creationId xmlns:a16="http://schemas.microsoft.com/office/drawing/2014/main" id="{339523C7-CBDD-410A-83C6-1A3C61524167}"/>
              </a:ext>
            </a:extLst>
          </p:cNvPr>
          <p:cNvSpPr txBox="1"/>
          <p:nvPr/>
        </p:nvSpPr>
        <p:spPr>
          <a:xfrm>
            <a:off x="8604767" y="3951627"/>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ASCOLTO «CALDO»</a:t>
            </a:r>
          </a:p>
        </p:txBody>
      </p:sp>
      <p:sp>
        <p:nvSpPr>
          <p:cNvPr id="14" name="CasellaDiTesto 13">
            <a:extLst>
              <a:ext uri="{FF2B5EF4-FFF2-40B4-BE49-F238E27FC236}">
                <a16:creationId xmlns:a16="http://schemas.microsoft.com/office/drawing/2014/main" id="{69F2AD20-5B30-4838-AF85-1288676A256F}"/>
              </a:ext>
            </a:extLst>
          </p:cNvPr>
          <p:cNvSpPr txBox="1"/>
          <p:nvPr/>
        </p:nvSpPr>
        <p:spPr>
          <a:xfrm>
            <a:off x="8604766" y="4524651"/>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NARRAZIONI</a:t>
            </a:r>
          </a:p>
        </p:txBody>
      </p:sp>
      <p:sp>
        <p:nvSpPr>
          <p:cNvPr id="15" name="CasellaDiTesto 14">
            <a:extLst>
              <a:ext uri="{FF2B5EF4-FFF2-40B4-BE49-F238E27FC236}">
                <a16:creationId xmlns:a16="http://schemas.microsoft.com/office/drawing/2014/main" id="{06F7FC69-2CE5-4FAA-8959-6FD7D2FF0BF5}"/>
              </a:ext>
            </a:extLst>
          </p:cNvPr>
          <p:cNvSpPr txBox="1"/>
          <p:nvPr/>
        </p:nvSpPr>
        <p:spPr>
          <a:xfrm>
            <a:off x="8604765" y="5097675"/>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DISCERNIMENTO</a:t>
            </a:r>
          </a:p>
        </p:txBody>
      </p:sp>
      <p:sp>
        <p:nvSpPr>
          <p:cNvPr id="16" name="CasellaDiTesto 15">
            <a:extLst>
              <a:ext uri="{FF2B5EF4-FFF2-40B4-BE49-F238E27FC236}">
                <a16:creationId xmlns:a16="http://schemas.microsoft.com/office/drawing/2014/main" id="{564B39DD-81B5-4622-B41F-C469A1B0E1CD}"/>
              </a:ext>
            </a:extLst>
          </p:cNvPr>
          <p:cNvSpPr txBox="1"/>
          <p:nvPr/>
        </p:nvSpPr>
        <p:spPr>
          <a:xfrm>
            <a:off x="8604765" y="5670699"/>
            <a:ext cx="33306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C00000"/>
                </a:solidFill>
                <a:effectLst/>
                <a:uLnTx/>
                <a:uFillTx/>
                <a:latin typeface="Calibri" panose="020F0502020204030204"/>
                <a:ea typeface="+mn-ea"/>
                <a:cs typeface="+mn-cs"/>
              </a:rPr>
              <a:t>INCONTRI DI PERSONE</a:t>
            </a:r>
          </a:p>
        </p:txBody>
      </p:sp>
      <p:pic>
        <p:nvPicPr>
          <p:cNvPr id="21" name="Segnaposto contenuto 6">
            <a:extLst>
              <a:ext uri="{FF2B5EF4-FFF2-40B4-BE49-F238E27FC236}">
                <a16:creationId xmlns:a16="http://schemas.microsoft.com/office/drawing/2014/main" id="{05E5102F-04F7-46F2-9C47-69E65448ADEF}"/>
              </a:ext>
            </a:extLst>
          </p:cNvPr>
          <p:cNvPicPr>
            <a:picLocks noChangeAspect="1"/>
          </p:cNvPicPr>
          <p:nvPr/>
        </p:nvPicPr>
        <p:blipFill rotWithShape="1">
          <a:blip r:embed="rId2">
            <a:extLst>
              <a:ext uri="{28A0092B-C50C-407E-A947-70E740481C1C}">
                <a14:useLocalDpi xmlns:a14="http://schemas.microsoft.com/office/drawing/2010/main" val="0"/>
              </a:ext>
            </a:extLst>
          </a:blip>
          <a:srcRect t="30481" r="648" b="50932"/>
          <a:stretch/>
        </p:blipFill>
        <p:spPr>
          <a:xfrm>
            <a:off x="-1" y="-33914"/>
            <a:ext cx="12192001" cy="2311685"/>
          </a:xfrm>
          <a:prstGeom prst="rect">
            <a:avLst/>
          </a:prstGeom>
        </p:spPr>
      </p:pic>
      <p:sp>
        <p:nvSpPr>
          <p:cNvPr id="22" name="CasellaDiTesto 21">
            <a:extLst>
              <a:ext uri="{FF2B5EF4-FFF2-40B4-BE49-F238E27FC236}">
                <a16:creationId xmlns:a16="http://schemas.microsoft.com/office/drawing/2014/main" id="{7D91BB34-E7DC-4962-A3D7-546300687E60}"/>
              </a:ext>
            </a:extLst>
          </p:cNvPr>
          <p:cNvSpPr txBox="1"/>
          <p:nvPr/>
        </p:nvSpPr>
        <p:spPr>
          <a:xfrm>
            <a:off x="7944172" y="583064"/>
            <a:ext cx="11281356" cy="1446550"/>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AVVIO</a:t>
            </a:r>
            <a:endParaRPr kumimoji="0" lang="it-IT" sz="6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ccia a destra 22">
            <a:extLst>
              <a:ext uri="{FF2B5EF4-FFF2-40B4-BE49-F238E27FC236}">
                <a16:creationId xmlns:a16="http://schemas.microsoft.com/office/drawing/2014/main" id="{9A36E451-FDE7-46B1-807C-24ED20A0844C}"/>
              </a:ext>
            </a:extLst>
          </p:cNvPr>
          <p:cNvSpPr/>
          <p:nvPr/>
        </p:nvSpPr>
        <p:spPr>
          <a:xfrm>
            <a:off x="5065159" y="3917027"/>
            <a:ext cx="1869052" cy="1146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64617757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3724</TotalTime>
  <Words>701</Words>
  <Application>Microsoft Office PowerPoint</Application>
  <PresentationFormat>Widescreen</PresentationFormat>
  <Paragraphs>118</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Calibri</vt:lpstr>
      <vt:lpstr>Calibri Light</vt:lpstr>
      <vt:lpstr>Century Gothic</vt:lpstr>
      <vt:lpstr>Comic Sans MS</vt:lpstr>
      <vt:lpstr>Wingdings</vt:lpstr>
      <vt:lpstr>Tema di Office</vt:lpstr>
      <vt:lpstr>Presentazione standard di PowerPoint</vt:lpstr>
      <vt:lpstr>Presentazione standard di PowerPoint</vt:lpstr>
      <vt:lpstr>VIVIAMO UN CAMBIAMENTO D’EPOCA</vt:lpstr>
      <vt:lpstr>       Vivere la frattura «vino nuovo in otri nuove»</vt:lpstr>
      <vt:lpstr>La tensione spirituale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dc:creator>
  <cp:lastModifiedBy>Anna Maria Benedini</cp:lastModifiedBy>
  <cp:revision>14</cp:revision>
  <dcterms:created xsi:type="dcterms:W3CDTF">2021-09-03T13:21:47Z</dcterms:created>
  <dcterms:modified xsi:type="dcterms:W3CDTF">2021-09-17T13:54:59Z</dcterms:modified>
</cp:coreProperties>
</file>