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612" r:id="rId3"/>
    <p:sldId id="614" r:id="rId4"/>
    <p:sldId id="616" r:id="rId5"/>
    <p:sldId id="618" r:id="rId6"/>
    <p:sldId id="620" r:id="rId7"/>
    <p:sldId id="624" r:id="rId8"/>
    <p:sldId id="626" r:id="rId9"/>
    <p:sldId id="628" r:id="rId10"/>
    <p:sldId id="631" r:id="rId11"/>
    <p:sldId id="632" r:id="rId12"/>
    <p:sldId id="63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18/02/2020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4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8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4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3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18/02/2020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18/02/2020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18/02/2020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18/02/2020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18/02/2020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18/02/2020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18/02/2020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Ma furono date alla donna le due ali della grande aquila, perché volasse nel deserto verso il proprio rifugio, dove viene nutrita per un tempo, due tempi e la metà di un tempo, lontano dal serpente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</a:p>
          <a:p>
            <a:endParaRPr lang="it-IT" sz="7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La donna non è abbandonata all’ira del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drago, ma riceve forza da Dio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</a:t>
            </a:r>
            <a:r>
              <a:rPr lang="it-IT" sz="2000" i="1" dirty="0" smtClean="0">
                <a:solidFill>
                  <a:prstClr val="black"/>
                </a:solidFill>
              </a:rPr>
              <a:t>cfr. </a:t>
            </a:r>
            <a:r>
              <a:rPr lang="it-IT" sz="2000" b="1" dirty="0" err="1" smtClean="0">
                <a:solidFill>
                  <a:prstClr val="black"/>
                </a:solidFill>
              </a:rPr>
              <a:t>Is</a:t>
            </a:r>
            <a:r>
              <a:rPr lang="it-IT" sz="2000" b="1" dirty="0" smtClean="0">
                <a:solidFill>
                  <a:prstClr val="black"/>
                </a:solidFill>
              </a:rPr>
              <a:t> 40, 31</a:t>
            </a:r>
            <a:r>
              <a:rPr lang="it-IT" sz="2000" dirty="0" smtClean="0">
                <a:solidFill>
                  <a:prstClr val="black"/>
                </a:solidFill>
              </a:rPr>
              <a:t>) per sfuggire alle potenze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ostili…</a:t>
            </a:r>
          </a:p>
          <a:p>
            <a:r>
              <a:rPr lang="it-IT" sz="2000" dirty="0" smtClean="0">
                <a:solidFill>
                  <a:prstClr val="black"/>
                </a:solidFill>
              </a:rPr>
              <a:t>La Sposa-Chiesa vola verso il deserto,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luogo della sua ‘maturazione’ (= Esodo)</a:t>
            </a:r>
          </a:p>
          <a:p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16" y="2635136"/>
            <a:ext cx="4458072" cy="35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15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Allora il serpente vomitò dalla sua bocca come un fiume d'acqua dietro alla donna, per farla travolgere dalle sue acque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</a:p>
          <a:p>
            <a:endParaRPr lang="it-IT" sz="7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L’astuzia del serpente si rivela ancora una volta…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Un ‘drago’ che vomita acqua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(= confonde le sue vere intenzioni)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Il drago immette acqua nel deserto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come un fiume (= non genera una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inondazione caotica)… vuole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trasformare l’identità del deserto 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la propria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Ez</a:t>
            </a:r>
            <a:r>
              <a:rPr lang="it-IT" sz="2000" b="1" dirty="0" smtClean="0">
                <a:solidFill>
                  <a:prstClr val="black"/>
                </a:solidFill>
              </a:rPr>
              <a:t> 47, 8-9</a:t>
            </a:r>
            <a:r>
              <a:rPr lang="it-IT" sz="2000" dirty="0" smtClean="0">
                <a:solidFill>
                  <a:prstClr val="black"/>
                </a:solidFill>
              </a:rPr>
              <a:t>), diventando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un ‘creatore’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Desidera che la donna-Chiesa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abbandoni la Pasqua dove è nutrita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da 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88" y="2852936"/>
            <a:ext cx="3771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Apocalisse 12, 16-18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«</a:t>
            </a:r>
            <a:r>
              <a:rPr lang="it-IT" sz="2000" b="1" dirty="0">
                <a:solidFill>
                  <a:schemeClr val="bg1"/>
                </a:solidFill>
              </a:rPr>
              <a:t>Ma la terra venne in soccorso alla donna: aprì la sua bocca e inghiottì il fiume che il drago aveva vomitato dalla propria bocca.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Allora </a:t>
            </a:r>
            <a:r>
              <a:rPr lang="it-IT" sz="2000" b="1" dirty="0">
                <a:solidFill>
                  <a:schemeClr val="bg1"/>
                </a:solidFill>
              </a:rPr>
              <a:t>il drago si infuriò contro la donna e se ne andò a fare guerra contro il resto della sua discendenza, contro quelli che custodiscono i comandamenti di Dio e sono in possesso della testimonianza di Gesù.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 </a:t>
            </a:r>
            <a:r>
              <a:rPr lang="it-IT" sz="2000" b="1" dirty="0">
                <a:solidFill>
                  <a:schemeClr val="bg1"/>
                </a:solidFill>
              </a:rPr>
              <a:t>si appostò sulla spiaggia del mare</a:t>
            </a:r>
            <a:r>
              <a:rPr lang="it-IT" sz="2000" dirty="0" smtClean="0">
                <a:solidFill>
                  <a:schemeClr val="bg1"/>
                </a:solidFill>
              </a:rPr>
              <a:t>».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7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La terra aiuta la donna perché è sotto il controllo di Dio e non del drago (</a:t>
            </a:r>
            <a:r>
              <a:rPr lang="it-IT" sz="2000" i="1" dirty="0" smtClean="0">
                <a:solidFill>
                  <a:schemeClr val="bg1"/>
                </a:solidFill>
              </a:rPr>
              <a:t>cfr.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Nm 16, 30-32</a:t>
            </a:r>
            <a:r>
              <a:rPr lang="it-IT" sz="2000" dirty="0" smtClean="0">
                <a:solidFill>
                  <a:schemeClr val="bg1"/>
                </a:solidFill>
              </a:rPr>
              <a:t>)!!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Il ‘serpente’ (= l’astuto tentatore) ritorna ‘drago’ (= violenza demoniaca) che scatena una guerra contro i discepoli del Signore… se la donna-Chiesa ha, in Dio, la capacità di superare le insidie del demoniaco, la sua discendenza subisce la guerra violenta del drago e una sua possibile, parziale, ‘vittoria’…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La Chiesa nella storia è invincibile e soggetta a sconfitte!!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23" y="1705670"/>
            <a:ext cx="3533775" cy="48768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7-8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Scoppiò quindi una guerra nel cielo: Michele e i suoi angeli combattevano contro il drago. Il drago combatteva insieme ai suoi angeli, </a:t>
            </a:r>
            <a:r>
              <a:rPr lang="it-IT" sz="2000" b="1" dirty="0" smtClean="0">
                <a:solidFill>
                  <a:srgbClr val="FF0000"/>
                </a:solidFill>
              </a:rPr>
              <a:t>ma </a:t>
            </a:r>
            <a:r>
              <a:rPr lang="it-IT" sz="2000" b="1" dirty="0">
                <a:solidFill>
                  <a:srgbClr val="FF0000"/>
                </a:solidFill>
              </a:rPr>
              <a:t>non prevalse e non vi fu più posto per loro in cielo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700" dirty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Questo conflitto è simbolicamente posto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‘nel cielo’ (= il luogo della trascendenza di Dio),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per arrivare a dire che NON c’è posto al cospetto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del Signore per il male.</a:t>
            </a:r>
          </a:p>
          <a:p>
            <a:r>
              <a:rPr lang="it-IT" sz="2000" dirty="0" smtClean="0">
                <a:solidFill>
                  <a:prstClr val="black"/>
                </a:solidFill>
              </a:rPr>
              <a:t>Il male non può (r)esistere davanti al Trono!!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E il grande drago, il serpente antico, colui che è chiamato diavolo e il Satana e che seduce tutta la terra abitata, fu precipitato sulla terra e con lui anche i suoi angeli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700" dirty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Il drago, pur essendo ‘grande’, viene cacciato con forza dal cielo!!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Egli è il ‘serpente </a:t>
            </a:r>
            <a:r>
              <a:rPr lang="it-IT" sz="2000" dirty="0" err="1" smtClean="0">
                <a:solidFill>
                  <a:prstClr val="black"/>
                </a:solidFill>
              </a:rPr>
              <a:t>antico’</a:t>
            </a:r>
            <a:r>
              <a:rPr lang="it-IT" sz="2000" dirty="0" smtClean="0">
                <a:solidFill>
                  <a:prstClr val="black"/>
                </a:solidFill>
              </a:rPr>
              <a:t> (</a:t>
            </a:r>
            <a:r>
              <a:rPr lang="it-IT" sz="2000" i="1" dirty="0" smtClean="0">
                <a:solidFill>
                  <a:prstClr val="black"/>
                </a:solidFill>
              </a:rPr>
              <a:t>cfr. </a:t>
            </a:r>
            <a:r>
              <a:rPr lang="it-IT" sz="2000" b="1" dirty="0" err="1" smtClean="0">
                <a:solidFill>
                  <a:prstClr val="black"/>
                </a:solidFill>
              </a:rPr>
              <a:t>Gen</a:t>
            </a:r>
            <a:r>
              <a:rPr lang="it-IT" sz="2000" b="1" dirty="0" smtClean="0">
                <a:solidFill>
                  <a:prstClr val="black"/>
                </a:solidFill>
              </a:rPr>
              <a:t> 3, 1-15</a:t>
            </a:r>
            <a:r>
              <a:rPr lang="it-IT" sz="2000" dirty="0" smtClean="0">
                <a:solidFill>
                  <a:prstClr val="black"/>
                </a:solidFill>
              </a:rPr>
              <a:t>), cioè colui che inganna l’uomo (livello inter-personale)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Egli è ‘diavolo e Satana’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Gb</a:t>
            </a:r>
            <a:r>
              <a:rPr lang="it-IT" sz="2000" b="1" dirty="0" smtClean="0">
                <a:solidFill>
                  <a:prstClr val="black"/>
                </a:solidFill>
              </a:rPr>
              <a:t> 1, 6</a:t>
            </a:r>
            <a:r>
              <a:rPr lang="it-IT" sz="2000" dirty="0" smtClean="0">
                <a:solidFill>
                  <a:prstClr val="black"/>
                </a:solidFill>
              </a:rPr>
              <a:t>; </a:t>
            </a:r>
            <a:r>
              <a:rPr lang="it-IT" sz="2000" b="1" dirty="0" err="1" smtClean="0">
                <a:solidFill>
                  <a:prstClr val="black"/>
                </a:solidFill>
              </a:rPr>
              <a:t>Zc</a:t>
            </a:r>
            <a:r>
              <a:rPr lang="it-IT" sz="2000" b="1" dirty="0" smtClean="0">
                <a:solidFill>
                  <a:prstClr val="black"/>
                </a:solidFill>
              </a:rPr>
              <a:t> 3, 1-7</a:t>
            </a:r>
            <a:r>
              <a:rPr lang="it-IT" sz="2000" dirty="0" smtClean="0">
                <a:solidFill>
                  <a:prstClr val="black"/>
                </a:solidFill>
              </a:rPr>
              <a:t>), cioè colui che si oppone alla relazione tra l’uomo e Dio (= non vuole che l’uomo viva)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Egli è il ‘seduttore’ che spinge l’umanità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ad organizzare un sistema di vita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opposto a quello voluto da Dio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(livello sociale)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01813"/>
            <a:ext cx="3600400" cy="21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Allora udii una voce potente nel cielo che diceva:</a:t>
            </a:r>
          </a:p>
          <a:p>
            <a:endParaRPr lang="it-IT" sz="7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"Ora si è compiuta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la salvezza, la forza e il regno del nostro Dio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e la potenza del suo Cristo,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perché è stato precipitato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l'accusatore dei nostri fratelli,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colui che li accusava davanti al nostro Dio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giorno e notte.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Ma </a:t>
            </a:r>
            <a:r>
              <a:rPr lang="it-IT" sz="2000" b="1" dirty="0">
                <a:solidFill>
                  <a:srgbClr val="FF0000"/>
                </a:solidFill>
              </a:rPr>
              <a:t>essi lo hanno vinto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grazie al sangue dell'Agnello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e alla parola della loro testimonianza,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e non hanno amato la loro vita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fino a morire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700" dirty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50077"/>
            <a:ext cx="3657600" cy="3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In cielo – dove non c’è posto per tutto ciò che è demoniaco – risuona una voce…</a:t>
            </a:r>
          </a:p>
          <a:p>
            <a:r>
              <a:rPr lang="it-IT" sz="2000" dirty="0" smtClean="0">
                <a:solidFill>
                  <a:prstClr val="black"/>
                </a:solidFill>
              </a:rPr>
              <a:t>Viene annunciato un fatto (‘ora’) che si è già realizzato (‘si è compiuta’)…</a:t>
            </a:r>
          </a:p>
          <a:p>
            <a:r>
              <a:rPr lang="it-IT" sz="2000" dirty="0" smtClean="0">
                <a:solidFill>
                  <a:prstClr val="black"/>
                </a:solidFill>
              </a:rPr>
              <a:t>Questo evento è così specificato:</a:t>
            </a:r>
          </a:p>
          <a:p>
            <a:endParaRPr lang="it-IT" sz="7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prstClr val="black"/>
                </a:solidFill>
              </a:rPr>
              <a:t>La salvezza</a:t>
            </a:r>
            <a:r>
              <a:rPr lang="it-IT" sz="2000" dirty="0" smtClean="0">
                <a:solidFill>
                  <a:prstClr val="black"/>
                </a:solidFill>
              </a:rPr>
              <a:t>: è la realizzazione del massimo di positività per gli uomini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prstClr val="black"/>
                </a:solidFill>
              </a:rPr>
              <a:t>La forza</a:t>
            </a:r>
            <a:r>
              <a:rPr lang="it-IT" sz="2000" dirty="0" smtClean="0">
                <a:solidFill>
                  <a:prstClr val="black"/>
                </a:solidFill>
              </a:rPr>
              <a:t>: è l’agire di Dio in Cristo che sconfigge le potenze del male attraverso la Pasqua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prstClr val="black"/>
                </a:solidFill>
              </a:rPr>
              <a:t>Il regno</a:t>
            </a:r>
            <a:r>
              <a:rPr lang="it-IT" sz="2000" dirty="0" smtClean="0">
                <a:solidFill>
                  <a:prstClr val="black"/>
                </a:solidFill>
              </a:rPr>
              <a:t>: è la piena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corrispondenza tra Dio 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l’umanità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(= la Gerusalemme celeste)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prstClr val="black"/>
                </a:solidFill>
              </a:rPr>
              <a:t>La potenza</a:t>
            </a:r>
            <a:r>
              <a:rPr lang="it-IT" sz="2000" dirty="0" smtClean="0">
                <a:solidFill>
                  <a:prstClr val="black"/>
                </a:solidFill>
              </a:rPr>
              <a:t>: è la forza di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Dio applicata alla storia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che si contrappone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alle logiche del drago</a:t>
            </a:r>
            <a:endParaRPr lang="it-IT" sz="2000" dirty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37" y="3350542"/>
            <a:ext cx="4917926" cy="28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                                                                       Questa salvezza/forza/Regno/potenza sta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                                                                        nel fatto che l’opera del drago (= accusare)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                                                                        non è più possibile davanti al Trono di Dio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                                                                        proprio perché egli è stato ‘precipitato</a:t>
            </a:r>
            <a:r>
              <a:rPr lang="it-IT" sz="2000" smtClean="0">
                <a:solidFill>
                  <a:prstClr val="black"/>
                </a:solidFill>
              </a:rPr>
              <a:t>’  </a:t>
            </a:r>
            <a:br>
              <a:rPr lang="it-IT" sz="2000" smtClean="0">
                <a:solidFill>
                  <a:prstClr val="black"/>
                </a:solidFill>
              </a:rPr>
            </a:br>
            <a:r>
              <a:rPr lang="it-IT" sz="2000" smtClean="0">
                <a:solidFill>
                  <a:prstClr val="black"/>
                </a:solidFill>
              </a:rPr>
              <a:t>                                                                        sulla </a:t>
            </a:r>
            <a:r>
              <a:rPr lang="it-IT" sz="2000" dirty="0" smtClean="0">
                <a:solidFill>
                  <a:prstClr val="black"/>
                </a:solidFill>
              </a:rPr>
              <a:t>terra!!</a:t>
            </a: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695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491362"/>
            <a:ext cx="6019800" cy="283941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Esultate, dunque, o cieli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e voi che abitate in essi.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Ma guai a voi, terra e mare,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perché il diavolo è disceso sopra di voi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pieno di grande furore,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sapendo che gli resta poco tempo</a:t>
            </a:r>
            <a:r>
              <a:rPr lang="it-IT" sz="2000" dirty="0" smtClean="0">
                <a:solidFill>
                  <a:prstClr val="black"/>
                </a:solidFill>
              </a:rPr>
              <a:t>».</a:t>
            </a:r>
            <a:endParaRPr lang="it-IT" sz="2000" dirty="0">
              <a:solidFill>
                <a:prstClr val="black"/>
              </a:solidFill>
            </a:endParaRPr>
          </a:p>
          <a:p>
            <a:endParaRPr lang="it-IT" sz="700" dirty="0" smtClean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La gioia deriva da questa triplice realtà: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Non c’è più posto davanti a Dio per le accuse del Nemico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 credenti hanno vinto il drago in forza del sangue dell’Agnello e della Sua Parola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 discepoli vivono un’adesione radicale al Padre e al Figlio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Esultate, dunque, o cieli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e voi che abitate in essi.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Ma guai a voi, terra e mare,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perché il diavolo è disceso sopra di voi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pieno di grande furore,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sapendo che gli resta poco tempo</a:t>
            </a:r>
            <a:r>
              <a:rPr lang="it-IT" sz="2000" dirty="0" smtClean="0">
                <a:solidFill>
                  <a:prstClr val="black"/>
                </a:solidFill>
              </a:rPr>
              <a:t>».</a:t>
            </a:r>
            <a:endParaRPr lang="it-IT" sz="2000" dirty="0">
              <a:solidFill>
                <a:prstClr val="black"/>
              </a:solidFill>
            </a:endParaRPr>
          </a:p>
          <a:p>
            <a:endParaRPr lang="it-IT" sz="700" dirty="0" smtClean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Non c’è ingenuità in quanto si afferma che il ‘demoniaco’ è ancora presente nella storia: sulla terra (= nella storia degli uomini) e nell’abisso (= nella creazione).</a:t>
            </a:r>
          </a:p>
          <a:p>
            <a:r>
              <a:rPr lang="it-IT" sz="2000" dirty="0" smtClean="0">
                <a:solidFill>
                  <a:prstClr val="black"/>
                </a:solidFill>
              </a:rPr>
              <a:t>Questo significa che il diavolo ‘va cercato’ non nella trascendenza, ma nella storia: la sia caratteristica fondamentale è l’ira accresciuta dalla consapevolezza di avere ‘poco tempo’…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24" y="1454534"/>
            <a:ext cx="3841576" cy="1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12, 13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Quando il drago si vide precipitato sulla terra, si mise a perseguitare la donna che aveva partorito il figlio maschio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</a:p>
          <a:p>
            <a:endParaRPr lang="it-IT" sz="700" dirty="0" smtClean="0">
              <a:solidFill>
                <a:prstClr val="black"/>
              </a:solidFill>
            </a:endParaRP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Poiché non è riuscito ad eliminare ‘il </a:t>
            </a:r>
            <a:r>
              <a:rPr lang="it-IT" sz="2000" dirty="0" err="1">
                <a:solidFill>
                  <a:prstClr val="black"/>
                </a:solidFill>
              </a:rPr>
              <a:t>F</a:t>
            </a:r>
            <a:r>
              <a:rPr lang="it-IT" sz="2000" dirty="0" err="1" smtClean="0">
                <a:solidFill>
                  <a:prstClr val="black"/>
                </a:solidFill>
              </a:rPr>
              <a:t>rutto’</a:t>
            </a:r>
            <a:r>
              <a:rPr lang="it-IT" sz="2000" dirty="0" smtClean="0">
                <a:solidFill>
                  <a:prstClr val="black"/>
                </a:solidFill>
              </a:rPr>
              <a:t> partorito dalla donna, il drago si mette a perseguitare la donna stessa!!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8" y="3290868"/>
            <a:ext cx="5368519" cy="29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926</Words>
  <Application>Microsoft Office PowerPoint</Application>
  <PresentationFormat>Presentazione su schermo (4:3)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di Office</vt:lpstr>
      <vt:lpstr> Ἀποκάλυψις</vt:lpstr>
      <vt:lpstr>Apocalisse 12, 7-8</vt:lpstr>
      <vt:lpstr>Apocalisse 12, 9</vt:lpstr>
      <vt:lpstr>Apocalisse 12, 10-11</vt:lpstr>
      <vt:lpstr>Apocalisse 12, 10-11</vt:lpstr>
      <vt:lpstr>Apocalisse 12, 10-11</vt:lpstr>
      <vt:lpstr>Apocalisse 12, 12</vt:lpstr>
      <vt:lpstr>Apocalisse 12, 12</vt:lpstr>
      <vt:lpstr>Apocalisse 12, 13</vt:lpstr>
      <vt:lpstr>Apocalisse 12, 14</vt:lpstr>
      <vt:lpstr>Apocalisse 12, 15</vt:lpstr>
      <vt:lpstr>Apocalisse 12, 16-18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683</cp:revision>
  <dcterms:created xsi:type="dcterms:W3CDTF">2016-09-17T10:12:05Z</dcterms:created>
  <dcterms:modified xsi:type="dcterms:W3CDTF">2020-02-18T22:01:13Z</dcterms:modified>
</cp:coreProperties>
</file>