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7" r:id="rId2"/>
    <p:sldId id="593" r:id="rId3"/>
    <p:sldId id="595" r:id="rId4"/>
    <p:sldId id="597" r:id="rId5"/>
    <p:sldId id="599" r:id="rId6"/>
    <p:sldId id="602" r:id="rId7"/>
    <p:sldId id="603" r:id="rId8"/>
    <p:sldId id="605" r:id="rId9"/>
    <p:sldId id="611" r:id="rId10"/>
    <p:sldId id="60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D0AAF-06DE-49B5-87A0-AFA6F0B5965B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A6FB0-A495-4426-99AA-473445AEDC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00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7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65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78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595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56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753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75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551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15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FB4A-BE02-4728-82D1-395152DF085E}" type="datetime1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4F1A-00A8-444C-B9EE-8682A5DD7446}" type="datetime1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3A6F-EB6D-4C70-A961-4317CE24DB11}" type="datetime1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8544-7B25-43A8-A75F-6ED5B3F9606E}" type="datetime1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20B-FD4C-4FD0-8A25-F85032A476B9}" type="datetime1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7B2-52C1-4845-B6C6-CE38EA26BCA7}" type="datetime1">
              <a:rPr lang="it-IT" smtClean="0"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D70-E5D6-437B-8EB1-7F3809E33406}" type="datetime1">
              <a:rPr lang="it-IT" smtClean="0"/>
              <a:t>11/02/2020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C9D4-DC28-4057-B996-4DC6CABD1CD4}" type="datetime1">
              <a:rPr lang="it-IT" smtClean="0"/>
              <a:t>11/02/2020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21A-002A-4D10-8590-CBE7E1F5A7EB}" type="datetime1">
              <a:rPr lang="it-IT" smtClean="0"/>
              <a:t>11/02/2020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C2C5-CDAE-4132-89AE-EC75640394EB}" type="datetime1">
              <a:rPr lang="it-IT" smtClean="0"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F3E5-09F0-4B74-AFB1-B97C2F229EC3}" type="datetime1">
              <a:rPr lang="it-IT" smtClean="0"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6CB7-C267-4BDB-8E79-9BFDFD40043B}" type="datetime1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9712" y="2564904"/>
            <a:ext cx="5760640" cy="4680520"/>
          </a:xfrm>
        </p:spPr>
        <p:txBody>
          <a:bodyPr>
            <a:norm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el-GR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Ἀποκάλυψις</a:t>
            </a:r>
            <a:endParaRPr lang="it-IT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446964"/>
            <a:ext cx="5760640" cy="1222395"/>
          </a:xfrm>
        </p:spPr>
        <p:txBody>
          <a:bodyPr>
            <a:normAutofit/>
          </a:bodyPr>
          <a:lstStyle/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don Manuel Marciello Beltrami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62068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4429"/>
            <a:ext cx="6609987" cy="4488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12, 6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La donna invece fuggì nel deserto, dove Dio le aveva preparato un rifugio perché vi fosse nutrita per </a:t>
            </a:r>
            <a:r>
              <a:rPr lang="it-IT" sz="2000" b="1" dirty="0" err="1">
                <a:solidFill>
                  <a:srgbClr val="FF0000"/>
                </a:solidFill>
              </a:rPr>
              <a:t>milleduecentosessanta</a:t>
            </a:r>
            <a:r>
              <a:rPr lang="it-IT" sz="2000" b="1" dirty="0">
                <a:solidFill>
                  <a:srgbClr val="FF0000"/>
                </a:solidFill>
              </a:rPr>
              <a:t> giorni</a:t>
            </a:r>
            <a:r>
              <a:rPr lang="it-IT" sz="2000" dirty="0">
                <a:solidFill>
                  <a:prstClr val="black"/>
                </a:solidFill>
              </a:rPr>
              <a:t>».</a:t>
            </a:r>
            <a:endParaRPr lang="it-IT" sz="2000" dirty="0" smtClean="0">
              <a:solidFill>
                <a:prstClr val="black"/>
              </a:solidFill>
            </a:endParaRPr>
          </a:p>
          <a:p>
            <a:endParaRPr lang="it-IT" sz="700" dirty="0">
              <a:solidFill>
                <a:prstClr val="black"/>
              </a:solidFill>
            </a:endParaRPr>
          </a:p>
          <a:p>
            <a:r>
              <a:rPr lang="it-IT" sz="2000" dirty="0" smtClean="0">
                <a:solidFill>
                  <a:prstClr val="black"/>
                </a:solidFill>
              </a:rPr>
              <a:t>Il deserto come luogo…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dell’essenzialità, della fatica e della fiducia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</a:rPr>
              <a:t>d</a:t>
            </a:r>
            <a:r>
              <a:rPr lang="it-IT" sz="2000" dirty="0" smtClean="0">
                <a:solidFill>
                  <a:prstClr val="black"/>
                </a:solidFill>
              </a:rPr>
              <a:t>el primo amore (</a:t>
            </a:r>
            <a:r>
              <a:rPr lang="it-IT" sz="2000" i="1" dirty="0" smtClean="0">
                <a:solidFill>
                  <a:prstClr val="black"/>
                </a:solidFill>
              </a:rPr>
              <a:t>cfr.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b="1" dirty="0" smtClean="0">
                <a:solidFill>
                  <a:prstClr val="black"/>
                </a:solidFill>
              </a:rPr>
              <a:t>Os 2, 16</a:t>
            </a:r>
            <a:r>
              <a:rPr lang="it-IT" sz="2000" dirty="0" smtClean="0">
                <a:solidFill>
                  <a:prstClr val="black"/>
                </a:solidFill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</a:rPr>
              <a:t>d</a:t>
            </a:r>
            <a:r>
              <a:rPr lang="it-IT" sz="2000" dirty="0" smtClean="0">
                <a:solidFill>
                  <a:prstClr val="black"/>
                </a:solidFill>
              </a:rPr>
              <a:t>ella ‘normalità’ nella storia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</a:rPr>
              <a:t>d</a:t>
            </a:r>
            <a:r>
              <a:rPr lang="it-IT" sz="2000" dirty="0" smtClean="0">
                <a:solidFill>
                  <a:prstClr val="black"/>
                </a:solidFill>
              </a:rPr>
              <a:t>ove il nutrimento daranno la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Parola e l’Eucaristia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123694"/>
            <a:ext cx="4315377" cy="303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8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640" y="2093541"/>
            <a:ext cx="4237360" cy="423736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11, 15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Il settimo angelo suonò la tromba e nel cielo echeggiarono voci potenti che dicevano:</a:t>
            </a:r>
          </a:p>
          <a:p>
            <a:endParaRPr lang="it-IT" sz="700" b="1" dirty="0">
              <a:solidFill>
                <a:srgbClr val="FF0000"/>
              </a:solidFill>
            </a:endParaRPr>
          </a:p>
          <a:p>
            <a:r>
              <a:rPr lang="it-IT" sz="2000" b="1" dirty="0">
                <a:solidFill>
                  <a:srgbClr val="FF0000"/>
                </a:solidFill>
              </a:rPr>
              <a:t>"Il regno del mondo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appartiene al Signore nostro e al suo Cristo: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egli regnerà nei secoli dei secoli</a:t>
            </a:r>
            <a:r>
              <a:rPr lang="it-IT" sz="2000" b="1" dirty="0" smtClean="0">
                <a:solidFill>
                  <a:srgbClr val="FF0000"/>
                </a:solidFill>
              </a:rPr>
              <a:t>"</a:t>
            </a:r>
            <a:r>
              <a:rPr lang="it-IT" sz="2000" dirty="0" smtClean="0">
                <a:solidFill>
                  <a:prstClr val="black"/>
                </a:solidFill>
              </a:rPr>
              <a:t>».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Al suono della Settima Tromba si odono ‘voci potenti’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(= importanza assoluta di quello che verrà detto)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Si annuncia il Regno del Padre e del Figlio come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‘già’ e ‘non ancora’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‘Già’ perché la Promessa di Dio è efficace e non si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fa arrestare dal male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‘Non ancora’ perché ciò avverrà alla trasfigurazione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della storia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11, 16-18a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Allora i ventiquattro anziani, seduti sui loro seggi </a:t>
            </a:r>
            <a:r>
              <a:rPr lang="it-IT" sz="2000" b="1" dirty="0" smtClean="0">
                <a:solidFill>
                  <a:srgbClr val="FF0000"/>
                </a:solidFill>
              </a:rPr>
              <a:t/>
            </a:r>
            <a:br>
              <a:rPr lang="it-IT" sz="2000" b="1" dirty="0" smtClean="0">
                <a:solidFill>
                  <a:srgbClr val="FF0000"/>
                </a:solidFill>
              </a:rPr>
            </a:br>
            <a:r>
              <a:rPr lang="it-IT" sz="2000" b="1" dirty="0" smtClean="0">
                <a:solidFill>
                  <a:srgbClr val="FF0000"/>
                </a:solidFill>
              </a:rPr>
              <a:t>al cospetto di </a:t>
            </a:r>
            <a:r>
              <a:rPr lang="it-IT" sz="2000" b="1" dirty="0">
                <a:solidFill>
                  <a:srgbClr val="FF0000"/>
                </a:solidFill>
              </a:rPr>
              <a:t>Dio, si prostrarono faccia a terra e </a:t>
            </a:r>
            <a:r>
              <a:rPr lang="it-IT" sz="2000" b="1" dirty="0" smtClean="0">
                <a:solidFill>
                  <a:srgbClr val="FF0000"/>
                </a:solidFill>
              </a:rPr>
              <a:t/>
            </a:r>
            <a:br>
              <a:rPr lang="it-IT" sz="2000" b="1" dirty="0" smtClean="0">
                <a:solidFill>
                  <a:srgbClr val="FF0000"/>
                </a:solidFill>
              </a:rPr>
            </a:br>
            <a:r>
              <a:rPr lang="it-IT" sz="2000" b="1" dirty="0" smtClean="0">
                <a:solidFill>
                  <a:srgbClr val="FF0000"/>
                </a:solidFill>
              </a:rPr>
              <a:t>adorarono </a:t>
            </a:r>
            <a:r>
              <a:rPr lang="it-IT" sz="2000" b="1" dirty="0">
                <a:solidFill>
                  <a:srgbClr val="FF0000"/>
                </a:solidFill>
              </a:rPr>
              <a:t>Dio dicendo</a:t>
            </a:r>
            <a:r>
              <a:rPr lang="it-IT" sz="2000" b="1" dirty="0" smtClean="0">
                <a:solidFill>
                  <a:srgbClr val="FF0000"/>
                </a:solidFill>
              </a:rPr>
              <a:t>:</a:t>
            </a:r>
          </a:p>
          <a:p>
            <a:endParaRPr lang="it-IT" sz="700" b="1" dirty="0">
              <a:solidFill>
                <a:srgbClr val="FF0000"/>
              </a:solidFill>
            </a:endParaRPr>
          </a:p>
          <a:p>
            <a:r>
              <a:rPr lang="it-IT" sz="2000" b="1" dirty="0" smtClean="0">
                <a:solidFill>
                  <a:srgbClr val="FF0000"/>
                </a:solidFill>
              </a:rPr>
              <a:t>"Noi </a:t>
            </a:r>
            <a:r>
              <a:rPr lang="it-IT" sz="2000" b="1" dirty="0">
                <a:solidFill>
                  <a:srgbClr val="FF0000"/>
                </a:solidFill>
              </a:rPr>
              <a:t>ti rendiamo grazie,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Signore Dio onnipotente,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che sei e che eri,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perché </a:t>
            </a:r>
            <a:r>
              <a:rPr lang="it-IT" sz="2000" b="1" dirty="0">
                <a:solidFill>
                  <a:srgbClr val="FF0000"/>
                </a:solidFill>
              </a:rPr>
              <a:t>hai preso in mano la tua grande potenza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e hai instaurato il tuo </a:t>
            </a:r>
            <a:r>
              <a:rPr lang="it-IT" sz="2000" b="1" dirty="0" smtClean="0">
                <a:solidFill>
                  <a:srgbClr val="FF0000"/>
                </a:solidFill>
              </a:rPr>
              <a:t>regno</a:t>
            </a:r>
            <a:r>
              <a:rPr lang="it-IT" sz="2000" dirty="0" smtClean="0">
                <a:solidFill>
                  <a:prstClr val="black"/>
                </a:solidFill>
              </a:rPr>
              <a:t>».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I 24 anziani ‘seduti’ (= che sono in relazione con Dio e, per questo, esercitano il suo potere sulla storia), ‘si prostrano’ (= sorpresa e obbedienza per ciò che Dio realizza)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‘Ringraziano’ (= quello che è di Dio è anche loro)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Non c’è più ‘che viene’ (= il giudizio si compie)</a:t>
            </a:r>
            <a:endParaRPr lang="it-IT" sz="2000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Una potenza contro il male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877" y="1461552"/>
            <a:ext cx="3213611" cy="239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11, 18b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Le genti fremettero,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ma è giunta la tua ira,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il tempo di giudicare i morti,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di dare la ricompensa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ai tuoi servi, i profeti, e ai santi,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e a quanti temono il tuo nome,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piccoli e grandi,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e di annientare coloro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che distruggono la terra"</a:t>
            </a:r>
            <a:r>
              <a:rPr lang="it-IT" sz="2000" dirty="0">
                <a:solidFill>
                  <a:prstClr val="black"/>
                </a:solidFill>
              </a:rPr>
              <a:t>».</a:t>
            </a:r>
            <a:endParaRPr lang="it-IT" sz="2000" dirty="0" smtClean="0">
              <a:solidFill>
                <a:prstClr val="black"/>
              </a:solidFill>
            </a:endParaRPr>
          </a:p>
          <a:p>
            <a:endParaRPr lang="it-IT" sz="1400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All’ira delle forze ostili nella storia al piano di Dio, il Signore contrappone la sua ‘Ira’ (= si lascia coinvolgere personalmente/passionalmente nella distruzione del male)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Il giudizio è sulle ‘opere’ e comporta un ‘salario’ (= il bene fatto profuma di eternità)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484783"/>
            <a:ext cx="3795031" cy="282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0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11, 19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Allora si aprì il tempio di Dio che è nel cielo e apparve nel tempio l'arca della sua alleanza. Ne seguirono folgori, voci, scoppi di tuono, terremoto e una tempesta di grandine</a:t>
            </a:r>
            <a:r>
              <a:rPr lang="it-IT" sz="2000" dirty="0">
                <a:solidFill>
                  <a:prstClr val="black"/>
                </a:solidFill>
              </a:rPr>
              <a:t>».</a:t>
            </a:r>
            <a:endParaRPr lang="it-IT" sz="2000" dirty="0" smtClean="0">
              <a:solidFill>
                <a:prstClr val="black"/>
              </a:solidFill>
            </a:endParaRPr>
          </a:p>
          <a:p>
            <a:endParaRPr lang="it-IT" sz="1400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Il tempio rappresenta il modo attraverso il quale Dio influenza la storia: la Sua forza, superato il male, porterà alla convivenza paritetica tra il Signore e gli uomini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L’arca ricorda che Dio non verrà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meno all’impegno presosi con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l’umanità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Il male sarà inesorabilmente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colpito e distrutto dall’alto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505" y="3356992"/>
            <a:ext cx="4283757" cy="285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1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826427"/>
            <a:ext cx="5088235" cy="3401013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12, 1-2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Un segno grandioso apparve nel cielo: una donna vestita di sole, con la luna sotto i suoi piedi e, sul capo, una corona di dodici stelle</a:t>
            </a:r>
            <a:r>
              <a:rPr lang="it-IT" sz="2000" b="1" dirty="0" smtClean="0">
                <a:solidFill>
                  <a:srgbClr val="FF0000"/>
                </a:solidFill>
              </a:rPr>
              <a:t>. </a:t>
            </a:r>
            <a:r>
              <a:rPr lang="it-IT" sz="2000" b="1" dirty="0">
                <a:solidFill>
                  <a:srgbClr val="FF0000"/>
                </a:solidFill>
              </a:rPr>
              <a:t>Era incinta, e gridava per le doglie e il travaglio del </a:t>
            </a:r>
            <a:r>
              <a:rPr lang="it-IT" sz="2000" b="1" dirty="0" smtClean="0">
                <a:solidFill>
                  <a:srgbClr val="FF0000"/>
                </a:solidFill>
              </a:rPr>
              <a:t>parto</a:t>
            </a:r>
            <a:r>
              <a:rPr lang="it-IT" sz="2000" dirty="0" smtClean="0">
                <a:solidFill>
                  <a:prstClr val="black"/>
                </a:solidFill>
              </a:rPr>
              <a:t>».</a:t>
            </a:r>
            <a:endParaRPr lang="it-IT" sz="2000" dirty="0">
              <a:solidFill>
                <a:prstClr val="black"/>
              </a:solidFill>
            </a:endParaRPr>
          </a:p>
          <a:p>
            <a:endParaRPr lang="it-IT" sz="700" dirty="0" smtClean="0">
              <a:solidFill>
                <a:prstClr val="black"/>
              </a:solidFill>
            </a:endParaRPr>
          </a:p>
          <a:p>
            <a:r>
              <a:rPr lang="it-IT" sz="2000" dirty="0" smtClean="0">
                <a:solidFill>
                  <a:prstClr val="black"/>
                </a:solidFill>
              </a:rPr>
              <a:t>Si </a:t>
            </a:r>
            <a:r>
              <a:rPr lang="it-IT" sz="2000" dirty="0">
                <a:solidFill>
                  <a:prstClr val="black"/>
                </a:solidFill>
              </a:rPr>
              <a:t>tratta del </a:t>
            </a:r>
            <a:r>
              <a:rPr lang="it-IT" sz="2000" b="1" i="1" dirty="0">
                <a:solidFill>
                  <a:prstClr val="black"/>
                </a:solidFill>
              </a:rPr>
              <a:t>popolo di Dio</a:t>
            </a:r>
            <a:r>
              <a:rPr lang="it-IT" sz="2000" dirty="0">
                <a:solidFill>
                  <a:prstClr val="black"/>
                </a:solidFill>
              </a:rPr>
              <a:t>, visto nelle sue dimensioni trascendenti, i cui valori essenziali si vedono: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è </a:t>
            </a:r>
            <a:r>
              <a:rPr lang="it-IT" sz="2000" dirty="0">
                <a:solidFill>
                  <a:prstClr val="black"/>
                </a:solidFill>
              </a:rPr>
              <a:t>amato da Dio, </a:t>
            </a:r>
            <a:r>
              <a:rPr lang="it-IT" sz="2000" dirty="0" smtClean="0">
                <a:solidFill>
                  <a:prstClr val="black"/>
                </a:solidFill>
              </a:rPr>
              <a:t>come una sposa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ha </a:t>
            </a:r>
            <a:r>
              <a:rPr lang="it-IT" sz="2000" dirty="0">
                <a:solidFill>
                  <a:prstClr val="black"/>
                </a:solidFill>
              </a:rPr>
              <a:t>una sua </a:t>
            </a:r>
            <a:r>
              <a:rPr lang="it-IT" sz="2000" dirty="0" smtClean="0">
                <a:solidFill>
                  <a:prstClr val="black"/>
                </a:solidFill>
              </a:rPr>
              <a:t>fecondità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è </a:t>
            </a:r>
            <a:r>
              <a:rPr lang="it-IT" sz="2000" dirty="0">
                <a:solidFill>
                  <a:prstClr val="black"/>
                </a:solidFill>
              </a:rPr>
              <a:t>ricolmato dei suoi doni </a:t>
            </a:r>
            <a:r>
              <a:rPr lang="it-IT" sz="2000" dirty="0" smtClean="0">
                <a:solidFill>
                  <a:prstClr val="black"/>
                </a:solidFill>
              </a:rPr>
              <a:t>migliori (= il Sole)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ha </a:t>
            </a:r>
            <a:r>
              <a:rPr lang="it-IT" sz="2000" dirty="0">
                <a:solidFill>
                  <a:prstClr val="black"/>
                </a:solidFill>
              </a:rPr>
              <a:t>già assicurata la pienezza della vita futura, </a:t>
            </a:r>
            <a:r>
              <a:rPr lang="it-IT" sz="2000" dirty="0" smtClean="0">
                <a:solidFill>
                  <a:prstClr val="black"/>
                </a:solidFill>
              </a:rPr>
              <a:t>escatologica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(= la Luna e le stelle)</a:t>
            </a:r>
          </a:p>
          <a:p>
            <a:pPr marL="0" lvl="1"/>
            <a:endParaRPr lang="it-IT" sz="700" dirty="0">
              <a:solidFill>
                <a:prstClr val="black"/>
              </a:solidFill>
            </a:endParaRPr>
          </a:p>
          <a:p>
            <a:pPr marL="0" lvl="1"/>
            <a:r>
              <a:rPr lang="it-IT" sz="2000" dirty="0" smtClean="0">
                <a:solidFill>
                  <a:prstClr val="black"/>
                </a:solidFill>
              </a:rPr>
              <a:t>L’assemblea </a:t>
            </a:r>
            <a:r>
              <a:rPr lang="it-IT" sz="2000" dirty="0">
                <a:solidFill>
                  <a:prstClr val="black"/>
                </a:solidFill>
              </a:rPr>
              <a:t>si rispecchia con gioia stupefatta in questo quadro.</a:t>
            </a:r>
            <a:endParaRPr lang="it-IT" sz="20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2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12, 3-4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Allora apparve un altro segno nel cielo: un enorme drago rosso, con sette teste e dieci corna e sulle teste sette diademi; </a:t>
            </a:r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sua coda trascinava un terzo delle stelle del cielo e le precipitava sulla terra. Il drago si pose davanti alla donna, che stava per partorire, in modo da divorare il bambino appena lo avesse partorito</a:t>
            </a:r>
            <a:r>
              <a:rPr lang="it-IT" sz="2000" dirty="0" smtClean="0">
                <a:solidFill>
                  <a:prstClr val="black"/>
                </a:solidFill>
              </a:rPr>
              <a:t>».</a:t>
            </a:r>
          </a:p>
          <a:p>
            <a:endParaRPr lang="it-IT" sz="700" dirty="0">
              <a:solidFill>
                <a:prstClr val="black"/>
              </a:solidFill>
            </a:endParaRPr>
          </a:p>
          <a:p>
            <a:r>
              <a:rPr lang="it-IT" sz="2000" dirty="0">
                <a:solidFill>
                  <a:prstClr val="black"/>
                </a:solidFill>
              </a:rPr>
              <a:t>Appare un secondo segno che, contrapposto al primo, ne facilita, quasi per contrappunto, </a:t>
            </a:r>
            <a:r>
              <a:rPr lang="it-IT" sz="2000" dirty="0" smtClean="0">
                <a:solidFill>
                  <a:prstClr val="black"/>
                </a:solidFill>
              </a:rPr>
              <a:t>l'interpretazione: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È una creatura enorme, mostruosa, intelligente (7 teste) e potente (10 corna)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Il colore rosso indica la natura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violenta e assassina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Si insinua nei centri di potere, che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danno il tono alla vita altrui (7 </a:t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diademi)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prstClr val="black"/>
                </a:solidFill>
              </a:rPr>
              <a:t>Toglie l’orientamento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33056"/>
            <a:ext cx="4176464" cy="231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5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12, 5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Essa partorì un figlio maschio, destinato a governare tutte le nazioni con scettro di ferro, e suo figlio fu rapito verso Dio e verso il suo trono</a:t>
            </a:r>
            <a:r>
              <a:rPr lang="it-IT" sz="2000" dirty="0">
                <a:solidFill>
                  <a:prstClr val="black"/>
                </a:solidFill>
              </a:rPr>
              <a:t>».</a:t>
            </a:r>
            <a:endParaRPr lang="it-IT" sz="2000" dirty="0" smtClean="0">
              <a:solidFill>
                <a:prstClr val="black"/>
              </a:solidFill>
            </a:endParaRPr>
          </a:p>
          <a:p>
            <a:endParaRPr lang="it-IT" sz="700" dirty="0">
              <a:solidFill>
                <a:prstClr val="black"/>
              </a:solidFill>
            </a:endParaRPr>
          </a:p>
          <a:p>
            <a:r>
              <a:rPr lang="it-IT" sz="2000" dirty="0">
                <a:solidFill>
                  <a:prstClr val="black"/>
                </a:solidFill>
              </a:rPr>
              <a:t>L’assemblea che si identifica con la Chiesa e con la donna </a:t>
            </a:r>
            <a:r>
              <a:rPr lang="it-IT" sz="2000" dirty="0" smtClean="0">
                <a:solidFill>
                  <a:prstClr val="black"/>
                </a:solidFill>
              </a:rPr>
              <a:t>deve esprimere/partorire </a:t>
            </a:r>
            <a:r>
              <a:rPr lang="it-IT" sz="2000" dirty="0">
                <a:solidFill>
                  <a:prstClr val="black"/>
                </a:solidFill>
              </a:rPr>
              <a:t>faticosamente, giorno per giorno, il </a:t>
            </a:r>
            <a:r>
              <a:rPr lang="it-IT" sz="2000" dirty="0" smtClean="0">
                <a:solidFill>
                  <a:prstClr val="black"/>
                </a:solidFill>
              </a:rPr>
              <a:t>Cristo</a:t>
            </a:r>
            <a:r>
              <a:rPr lang="it-IT" sz="2000" dirty="0">
                <a:solidFill>
                  <a:prstClr val="black"/>
                </a:solidFill>
              </a:rPr>
              <a:t>. </a:t>
            </a:r>
          </a:p>
          <a:p>
            <a:r>
              <a:rPr lang="it-IT" sz="2000" dirty="0">
                <a:solidFill>
                  <a:prstClr val="black"/>
                </a:solidFill>
              </a:rPr>
              <a:t>Ciò si verificherà in tutto quello che la Chiesa-assemblea riuscirà a realizzare di bene: nel bene che si vede come nel bene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nascosto</a:t>
            </a:r>
            <a:r>
              <a:rPr lang="it-IT" sz="2000" dirty="0">
                <a:solidFill>
                  <a:prstClr val="black"/>
                </a:solidFill>
              </a:rPr>
              <a:t>, nel bene apprezzato come nel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bene </a:t>
            </a:r>
            <a:r>
              <a:rPr lang="it-IT" sz="2000" dirty="0">
                <a:solidFill>
                  <a:prstClr val="black"/>
                </a:solidFill>
              </a:rPr>
              <a:t>incompreso. Tutto quello che la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Chiesa </a:t>
            </a:r>
            <a:r>
              <a:rPr lang="it-IT" sz="2000" dirty="0">
                <a:solidFill>
                  <a:prstClr val="black"/>
                </a:solidFill>
              </a:rPr>
              <a:t>faticosamente avrà dato alla luce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favorirà </a:t>
            </a:r>
            <a:r>
              <a:rPr lang="it-IT" sz="2000" dirty="0">
                <a:solidFill>
                  <a:prstClr val="black"/>
                </a:solidFill>
              </a:rPr>
              <a:t>la crescita e il raggiungimento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della </a:t>
            </a:r>
            <a:r>
              <a:rPr lang="it-IT" sz="2000" dirty="0">
                <a:solidFill>
                  <a:prstClr val="black"/>
                </a:solidFill>
              </a:rPr>
              <a:t>statura completa di Cristo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(</a:t>
            </a:r>
            <a:r>
              <a:rPr lang="it-IT" sz="2000" i="1" dirty="0">
                <a:solidFill>
                  <a:prstClr val="black"/>
                </a:solidFill>
              </a:rPr>
              <a:t>cfr.</a:t>
            </a:r>
            <a:r>
              <a:rPr lang="it-IT" sz="2000" dirty="0">
                <a:solidFill>
                  <a:prstClr val="black"/>
                </a:solidFill>
              </a:rPr>
              <a:t> </a:t>
            </a:r>
            <a:r>
              <a:rPr lang="it-IT" sz="2000" b="1" dirty="0" err="1">
                <a:solidFill>
                  <a:prstClr val="black"/>
                </a:solidFill>
              </a:rPr>
              <a:t>Ef</a:t>
            </a:r>
            <a:r>
              <a:rPr lang="it-IT" sz="2000" b="1" dirty="0">
                <a:solidFill>
                  <a:prstClr val="black"/>
                </a:solidFill>
              </a:rPr>
              <a:t> 4, 13</a:t>
            </a:r>
            <a:r>
              <a:rPr lang="it-IT" sz="2000" dirty="0">
                <a:solidFill>
                  <a:prstClr val="black"/>
                </a:solidFill>
              </a:rPr>
              <a:t>).</a:t>
            </a:r>
          </a:p>
          <a:p>
            <a:endParaRPr lang="it-IT" sz="20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21346"/>
            <a:ext cx="4149261" cy="276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12, 5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Essa partorì un figlio maschio, destinato a governare tutte le nazioni con scettro di ferro, e suo figlio fu rapito verso Dio e verso il suo trono</a:t>
            </a:r>
            <a:r>
              <a:rPr lang="it-IT" sz="2000" dirty="0">
                <a:solidFill>
                  <a:prstClr val="black"/>
                </a:solidFill>
              </a:rPr>
              <a:t>».</a:t>
            </a:r>
            <a:endParaRPr lang="it-IT" sz="2000" dirty="0" smtClean="0">
              <a:solidFill>
                <a:prstClr val="black"/>
              </a:solidFill>
            </a:endParaRPr>
          </a:p>
          <a:p>
            <a:endParaRPr lang="it-IT" sz="700" dirty="0">
              <a:solidFill>
                <a:prstClr val="black"/>
              </a:solidFill>
            </a:endParaRPr>
          </a:p>
          <a:p>
            <a:r>
              <a:rPr lang="it-IT" sz="2000" dirty="0">
                <a:solidFill>
                  <a:prstClr val="black"/>
                </a:solidFill>
              </a:rPr>
              <a:t>Quello che la Chiesa riesce ad esprimere di bene, per quanto limitato e apparentemente inconsistente, in confronto con l’ambiente in cui essa si trova a vivere, appartiene davvero al Cristo in crescita e non andrà perduto. Con un’immagine ardita, l’autore dice che questo frutto del parto doloroso della Chiesa viene portato accanto a Dio, messo in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contatto </a:t>
            </a:r>
            <a:r>
              <a:rPr lang="it-IT" sz="2000" dirty="0">
                <a:solidFill>
                  <a:prstClr val="black"/>
                </a:solidFill>
              </a:rPr>
              <a:t>protettivo con la potenza di lui.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Nessuna </a:t>
            </a:r>
            <a:r>
              <a:rPr lang="it-IT" sz="2000" dirty="0">
                <a:solidFill>
                  <a:prstClr val="black"/>
                </a:solidFill>
              </a:rPr>
              <a:t>forza umana, nessuna forza </a:t>
            </a:r>
            <a:r>
              <a:rPr lang="it-IT" sz="2000" dirty="0" smtClean="0">
                <a:solidFill>
                  <a:prstClr val="black"/>
                </a:solidFill>
              </a:rPr>
              <a:t/>
            </a:r>
            <a:br>
              <a:rPr lang="it-IT" sz="2000" dirty="0" smtClean="0">
                <a:solidFill>
                  <a:prstClr val="black"/>
                </a:solidFill>
              </a:rPr>
            </a:br>
            <a:r>
              <a:rPr lang="it-IT" sz="2000" dirty="0" smtClean="0">
                <a:solidFill>
                  <a:prstClr val="black"/>
                </a:solidFill>
              </a:rPr>
              <a:t>demoniaca </a:t>
            </a:r>
            <a:r>
              <a:rPr lang="it-IT" sz="2000" dirty="0">
                <a:solidFill>
                  <a:prstClr val="black"/>
                </a:solidFill>
              </a:rPr>
              <a:t>riuscirà a intaccarlo.</a:t>
            </a:r>
          </a:p>
          <a:p>
            <a:endParaRPr lang="it-IT" sz="20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11/02/2020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227" y="3513587"/>
            <a:ext cx="4149261" cy="276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32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10513</TotalTime>
  <Words>747</Words>
  <Application>Microsoft Office PowerPoint</Application>
  <PresentationFormat>Presentazione su schermo (4:3)</PresentationFormat>
  <Paragraphs>118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Tema di Office</vt:lpstr>
      <vt:lpstr> Ἀποκάλυψις</vt:lpstr>
      <vt:lpstr>Apocalisse 11, 15</vt:lpstr>
      <vt:lpstr>Apocalisse 11, 16-18a</vt:lpstr>
      <vt:lpstr>Apocalisse 11, 18b</vt:lpstr>
      <vt:lpstr>Apocalisse 11, 19</vt:lpstr>
      <vt:lpstr>Apocalisse 12, 1-2</vt:lpstr>
      <vt:lpstr>Apocalisse 12, 3-4</vt:lpstr>
      <vt:lpstr>Apocalisse 12, 5</vt:lpstr>
      <vt:lpstr>Apocalisse 12, 5</vt:lpstr>
      <vt:lpstr>Apocalisse 12,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alla  Teologia</dc:title>
  <dc:creator>Manuel M. Beltrami</dc:creator>
  <cp:lastModifiedBy>don Manuel</cp:lastModifiedBy>
  <cp:revision>669</cp:revision>
  <dcterms:created xsi:type="dcterms:W3CDTF">2016-09-17T10:12:05Z</dcterms:created>
  <dcterms:modified xsi:type="dcterms:W3CDTF">2020-02-11T21:28:43Z</dcterms:modified>
</cp:coreProperties>
</file>