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7" r:id="rId2"/>
    <p:sldId id="579" r:id="rId3"/>
    <p:sldId id="581" r:id="rId4"/>
    <p:sldId id="583" r:id="rId5"/>
    <p:sldId id="585" r:id="rId6"/>
    <p:sldId id="587" r:id="rId7"/>
    <p:sldId id="589" r:id="rId8"/>
    <p:sldId id="591" r:id="rId9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D0AAF-06DE-49B5-87A0-AFA6F0B5965B}" type="datetimeFigureOut">
              <a:rPr lang="it-IT" smtClean="0"/>
              <a:pPr/>
              <a:t>16/01/2020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A6FB0-A495-4426-99AA-473445AEDC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00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9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2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1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7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7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71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8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FB4A-BE02-4728-82D1-395152DF085E}" type="datetime1">
              <a:rPr lang="it-IT" smtClean="0"/>
              <a:t>16/01/2020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4F1A-00A8-444C-B9EE-8682A5DD7446}" type="datetime1">
              <a:rPr lang="it-IT" smtClean="0"/>
              <a:t>16/01/2020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3A6F-EB6D-4C70-A961-4317CE24DB11}" type="datetime1">
              <a:rPr lang="it-IT" smtClean="0"/>
              <a:t>16/01/2020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544-7B25-43A8-A75F-6ED5B3F9606E}" type="datetime1">
              <a:rPr lang="it-IT" smtClean="0"/>
              <a:t>16/01/2020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320B-FD4C-4FD0-8A25-F85032A476B9}" type="datetime1">
              <a:rPr lang="it-IT" smtClean="0"/>
              <a:t>16/01/2020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97B2-52C1-4845-B6C6-CE38EA26BCA7}" type="datetime1">
              <a:rPr lang="it-IT" smtClean="0"/>
              <a:t>16/01/2020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9D70-E5D6-437B-8EB1-7F3809E33406}" type="datetime1">
              <a:rPr lang="it-IT" smtClean="0"/>
              <a:t>16/01/2020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C9D4-DC28-4057-B996-4DC6CABD1CD4}" type="datetime1">
              <a:rPr lang="it-IT" smtClean="0"/>
              <a:t>16/01/2020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421A-002A-4D10-8590-CBE7E1F5A7EB}" type="datetime1">
              <a:rPr lang="it-IT" smtClean="0"/>
              <a:t>16/01/2020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C2C5-CDAE-4132-89AE-EC75640394EB}" type="datetime1">
              <a:rPr lang="it-IT" smtClean="0"/>
              <a:t>16/01/2020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F3E5-09F0-4B74-AFB1-B97C2F229EC3}" type="datetime1">
              <a:rPr lang="it-IT" smtClean="0"/>
              <a:t>16/01/2020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6CB7-C267-4BDB-8E79-9BFDFD40043B}" type="datetime1">
              <a:rPr lang="it-IT" smtClean="0"/>
              <a:t>16/01/2020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760640" cy="4680520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el-G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Ἀποκάλυψις</a:t>
            </a:r>
            <a:endParaRPr lang="it-IT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5446964"/>
            <a:ext cx="5760640" cy="1222395"/>
          </a:xfrm>
        </p:spPr>
        <p:txBody>
          <a:bodyPr>
            <a:norm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don Manuel Marciello Beltrami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6206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4429"/>
            <a:ext cx="6609987" cy="448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09" y="3574182"/>
            <a:ext cx="5951291" cy="316835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11, 1-2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Poi mi fu data una canna simile a una verga e mi fu detto: "</a:t>
            </a:r>
            <a:r>
              <a:rPr lang="it-IT" sz="2000" b="1" dirty="0" err="1">
                <a:solidFill>
                  <a:srgbClr val="FF0000"/>
                </a:solidFill>
              </a:rPr>
              <a:t>Àlzati</a:t>
            </a:r>
            <a:r>
              <a:rPr lang="it-IT" sz="2000" b="1" dirty="0">
                <a:solidFill>
                  <a:srgbClr val="FF0000"/>
                </a:solidFill>
              </a:rPr>
              <a:t> e misura il tempio di Dio e l'altare e il numero di quelli che in esso stanno adorando. Ma l'atrio, che è fuori dal tempio, lascialo da parte e non lo misurare, perché è stato dato in balìa dei pagani, i quali calpesteranno la città santa per quarantadue mesi</a:t>
            </a:r>
            <a:r>
              <a:rPr lang="it-IT" sz="2000" dirty="0">
                <a:solidFill>
                  <a:prstClr val="black"/>
                </a:solidFill>
              </a:rPr>
              <a:t>».</a:t>
            </a:r>
            <a:endParaRPr lang="it-IT" sz="2000" dirty="0" smtClean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L’immagine del misurare (</a:t>
            </a:r>
            <a:r>
              <a:rPr lang="it-IT" sz="2000" i="1" dirty="0" smtClean="0">
                <a:solidFill>
                  <a:prstClr val="black"/>
                </a:solidFill>
              </a:rPr>
              <a:t>cfr.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b="1" dirty="0" err="1" smtClean="0">
                <a:solidFill>
                  <a:prstClr val="black"/>
                </a:solidFill>
              </a:rPr>
              <a:t>Ez</a:t>
            </a:r>
            <a:r>
              <a:rPr lang="it-IT" sz="2000" b="1" dirty="0" smtClean="0">
                <a:solidFill>
                  <a:prstClr val="black"/>
                </a:solidFill>
              </a:rPr>
              <a:t> 40-41</a:t>
            </a:r>
            <a:r>
              <a:rPr lang="it-IT" sz="2000" dirty="0" smtClean="0">
                <a:solidFill>
                  <a:prstClr val="black"/>
                </a:solidFill>
              </a:rPr>
              <a:t>) dice che Dio conosce, prende atto,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segue e protegge la preghiera/culto della Chiesa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Il Signore </a:t>
            </a:r>
            <a:r>
              <a:rPr lang="it-IT" sz="2000" i="1" dirty="0" smtClean="0">
                <a:solidFill>
                  <a:prstClr val="black"/>
                </a:solidFill>
              </a:rPr>
              <a:t>non protegge </a:t>
            </a:r>
            <a:r>
              <a:rPr lang="it-IT" sz="2000" dirty="0" smtClean="0">
                <a:solidFill>
                  <a:prstClr val="black"/>
                </a:solidFill>
              </a:rPr>
              <a:t>l’atrio: luogo e tempo ‘pagano’ di violenza e di sopraffazione (che non durerà a lungo)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Anche se la città santa sarà invasa e calpestata il popolo di Dio potrà comunque pregare ed esprimersi nel culto (</a:t>
            </a:r>
            <a:r>
              <a:rPr lang="it-IT" sz="2000" i="1" dirty="0" smtClean="0">
                <a:solidFill>
                  <a:prstClr val="black"/>
                </a:solidFill>
              </a:rPr>
              <a:t>Cfr.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b="1" dirty="0" err="1" smtClean="0">
                <a:solidFill>
                  <a:prstClr val="black"/>
                </a:solidFill>
              </a:rPr>
              <a:t>Rm</a:t>
            </a:r>
            <a:r>
              <a:rPr lang="it-IT" sz="2000" b="1" dirty="0" smtClean="0">
                <a:solidFill>
                  <a:prstClr val="black"/>
                </a:solidFill>
              </a:rPr>
              <a:t> 12, 1</a:t>
            </a:r>
            <a:r>
              <a:rPr lang="it-IT" sz="2000" dirty="0" smtClean="0">
                <a:solidFill>
                  <a:prstClr val="black"/>
                </a:solidFill>
              </a:rPr>
              <a:t>; </a:t>
            </a:r>
            <a:r>
              <a:rPr lang="it-IT" sz="2000" b="1" dirty="0" err="1" smtClean="0">
                <a:solidFill>
                  <a:prstClr val="black"/>
                </a:solidFill>
              </a:rPr>
              <a:t>Gv</a:t>
            </a:r>
            <a:r>
              <a:rPr lang="it-IT" sz="2000" b="1" dirty="0" smtClean="0">
                <a:solidFill>
                  <a:prstClr val="black"/>
                </a:solidFill>
              </a:rPr>
              <a:t> 2, 21</a:t>
            </a:r>
            <a:r>
              <a:rPr lang="it-IT" sz="2000" dirty="0" smtClean="0"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11, 3-5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prstClr val="black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Ma farò in modo che i miei due testimoni, vestiti di sacco, compiano la loro missione di profeti per </a:t>
            </a:r>
            <a:r>
              <a:rPr lang="it-IT" sz="2000" b="1" dirty="0" err="1">
                <a:solidFill>
                  <a:srgbClr val="FF0000"/>
                </a:solidFill>
              </a:rPr>
              <a:t>milleduecentosessanta</a:t>
            </a:r>
            <a:r>
              <a:rPr lang="it-IT" sz="2000" b="1" dirty="0">
                <a:solidFill>
                  <a:srgbClr val="FF0000"/>
                </a:solidFill>
              </a:rPr>
              <a:t> giorni". Questi sono i due olivi e i due candelabri che stanno davanti al Signore della terra. Se qualcuno pensasse di fare loro del male, uscirà dalla loro bocca un fuoco che divorerà i loro nemici. Così deve perire chiunque pensi di fare loro del </a:t>
            </a:r>
            <a:r>
              <a:rPr lang="it-IT" sz="2000" b="1" dirty="0" smtClean="0">
                <a:solidFill>
                  <a:srgbClr val="FF0000"/>
                </a:solidFill>
              </a:rPr>
              <a:t>male</a:t>
            </a:r>
            <a:r>
              <a:rPr lang="it-IT" sz="2000" dirty="0" smtClean="0">
                <a:solidFill>
                  <a:prstClr val="black"/>
                </a:solidFill>
              </a:rPr>
              <a:t>».</a:t>
            </a:r>
          </a:p>
          <a:p>
            <a:endParaRPr lang="it-IT" sz="14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Questi due testimoni sono ‘profeti’: esprimono agli </a:t>
            </a:r>
            <a:r>
              <a:rPr lang="it-IT" sz="2000" dirty="0" err="1" smtClean="0">
                <a:solidFill>
                  <a:prstClr val="black"/>
                </a:solidFill>
              </a:rPr>
              <a:t>uominiciò</a:t>
            </a:r>
            <a:r>
              <a:rPr lang="it-IT" sz="2000" dirty="0" smtClean="0">
                <a:solidFill>
                  <a:prstClr val="black"/>
                </a:solidFill>
              </a:rPr>
              <a:t> che Dio pensa della loro storia dei loro eventi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Sono vestiti di sacco (= rottura con l’ambiente circostante)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Riferimento a </a:t>
            </a:r>
            <a:r>
              <a:rPr lang="it-IT" sz="2000" b="1" dirty="0" err="1" smtClean="0">
                <a:solidFill>
                  <a:prstClr val="black"/>
                </a:solidFill>
              </a:rPr>
              <a:t>Zc</a:t>
            </a:r>
            <a:r>
              <a:rPr lang="it-IT" sz="2000" b="1" dirty="0" smtClean="0">
                <a:solidFill>
                  <a:prstClr val="black"/>
                </a:solidFill>
              </a:rPr>
              <a:t> 4, 1-14 </a:t>
            </a:r>
            <a:r>
              <a:rPr lang="it-IT" sz="2000" dirty="0" smtClean="0">
                <a:solidFill>
                  <a:prstClr val="black"/>
                </a:solidFill>
              </a:rPr>
              <a:t>(Giosuè e </a:t>
            </a:r>
            <a:r>
              <a:rPr lang="it-IT" sz="2000" dirty="0" err="1" smtClean="0">
                <a:solidFill>
                  <a:prstClr val="black"/>
                </a:solidFill>
              </a:rPr>
              <a:t>Zorobabele</a:t>
            </a:r>
            <a:r>
              <a:rPr lang="it-IT" sz="2000" dirty="0" smtClean="0">
                <a:solidFill>
                  <a:prstClr val="black"/>
                </a:solidFill>
              </a:rPr>
              <a:t/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come i due ‘unti’ del Signore)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La Parola vince sempre: qualunque attacco ai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due testimoni (= espressione vivente della Parola)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è destinato a fallire… chi attacca la Parola che è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vita non può che morire (</a:t>
            </a:r>
            <a:r>
              <a:rPr lang="it-IT" sz="2000" i="1" dirty="0" smtClean="0">
                <a:solidFill>
                  <a:prstClr val="black"/>
                </a:solidFill>
              </a:rPr>
              <a:t>cfr. </a:t>
            </a:r>
            <a:r>
              <a:rPr lang="it-IT" sz="2000" b="1" dirty="0" smtClean="0">
                <a:solidFill>
                  <a:prstClr val="black"/>
                </a:solidFill>
              </a:rPr>
              <a:t>2Re 1, 5-12</a:t>
            </a:r>
            <a:r>
              <a:rPr lang="it-IT" sz="2000" dirty="0" smtClean="0">
                <a:solidFill>
                  <a:prstClr val="black"/>
                </a:solidFill>
              </a:rPr>
              <a:t>; </a:t>
            </a:r>
            <a:r>
              <a:rPr lang="it-IT" sz="2000" b="1" dirty="0" err="1" smtClean="0">
                <a:solidFill>
                  <a:prstClr val="black"/>
                </a:solidFill>
              </a:rPr>
              <a:t>Ger</a:t>
            </a:r>
            <a:r>
              <a:rPr lang="it-IT" sz="2000" b="1" dirty="0" smtClean="0">
                <a:solidFill>
                  <a:prstClr val="black"/>
                </a:solidFill>
              </a:rPr>
              <a:t> 5,</a:t>
            </a:r>
            <a:br>
              <a:rPr lang="it-IT" sz="2000" b="1" dirty="0" smtClean="0">
                <a:solidFill>
                  <a:prstClr val="black"/>
                </a:solidFill>
              </a:rPr>
            </a:br>
            <a:r>
              <a:rPr lang="it-IT" sz="2000" b="1" dirty="0" smtClean="0">
                <a:solidFill>
                  <a:prstClr val="black"/>
                </a:solidFill>
              </a:rPr>
              <a:t>14</a:t>
            </a:r>
            <a:r>
              <a:rPr lang="it-IT" sz="2000" dirty="0" smtClean="0">
                <a:solidFill>
                  <a:prstClr val="black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73" y="436510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11, 6-7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Essi hanno il potere di chiudere il cielo, perché non cada pioggia nei giorni del loro ministero profetico. Essi hanno anche potere di cambiare l'acqua in sangue e di colpire la terra con ogni sorta di flagelli, tutte le volte che lo vorranno. E quando avranno compiuto la loro testimonianza, la bestia che sale dall'abisso farà guerra contro di loro, li vincerà e li ucciderà</a:t>
            </a:r>
            <a:r>
              <a:rPr lang="it-IT" sz="2000" dirty="0">
                <a:solidFill>
                  <a:prstClr val="black"/>
                </a:solidFill>
              </a:rPr>
              <a:t>».</a:t>
            </a:r>
            <a:endParaRPr lang="it-IT" sz="2000" dirty="0" smtClean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I ‘due testimoni’ hanno lo stesso potere di Elia (</a:t>
            </a:r>
            <a:r>
              <a:rPr lang="it-IT" sz="2000" i="1" dirty="0" smtClean="0">
                <a:solidFill>
                  <a:prstClr val="black"/>
                </a:solidFill>
              </a:rPr>
              <a:t>cfr.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b="1" dirty="0" smtClean="0">
                <a:solidFill>
                  <a:prstClr val="black"/>
                </a:solidFill>
              </a:rPr>
              <a:t>1Re 17, 1</a:t>
            </a:r>
            <a:r>
              <a:rPr lang="it-IT" sz="2000" dirty="0" smtClean="0">
                <a:solidFill>
                  <a:prstClr val="black"/>
                </a:solidFill>
              </a:rPr>
              <a:t>) e di Mosè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(</a:t>
            </a:r>
            <a:r>
              <a:rPr lang="it-IT" sz="2000" i="1" dirty="0" smtClean="0">
                <a:solidFill>
                  <a:prstClr val="black"/>
                </a:solidFill>
              </a:rPr>
              <a:t>cfr.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b="1" dirty="0" smtClean="0">
                <a:solidFill>
                  <a:prstClr val="black"/>
                </a:solidFill>
              </a:rPr>
              <a:t>Es 7, 19-20</a:t>
            </a:r>
            <a:r>
              <a:rPr lang="it-IT" sz="2000" dirty="0" smtClean="0">
                <a:solidFill>
                  <a:prstClr val="black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La sottomissione della natura indica la loro comunione con Dio e li situa nella prospettiva di una nuova creazione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Le forze ostili potranno avere prevalenza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(momentanea) sui due testimoni solo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quando la loro opera sarà compiuta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L’avversario è una ‘bestia’: potere politico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autoritario che ha radici demoniache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64134"/>
            <a:ext cx="3432845" cy="185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11, 8-10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I loro cadaveri rimarranno esposti sulla piazza della grande città, che simbolicamente si chiama </a:t>
            </a:r>
            <a:r>
              <a:rPr lang="it-IT" sz="2000" b="1" dirty="0" err="1">
                <a:solidFill>
                  <a:srgbClr val="FF0000"/>
                </a:solidFill>
              </a:rPr>
              <a:t>Sòdoma</a:t>
            </a:r>
            <a:r>
              <a:rPr lang="it-IT" sz="2000" b="1" dirty="0">
                <a:solidFill>
                  <a:srgbClr val="FF0000"/>
                </a:solidFill>
              </a:rPr>
              <a:t> ed Egitto, dove anche il loro Signore fu crocifisso. Uomini di ogni popolo, tribù, lingua e nazione vedono i loro cadaveri per tre giorni e mezzo e non permettono che i loro cadaveri vengano deposti in un sepolcro. Gli abitanti della terra fanno festa su di loro, si rallegrano e si scambiano doni, perché questi due profeti erano il tormento degli abitanti della terra</a:t>
            </a:r>
            <a:r>
              <a:rPr lang="it-IT" sz="2000" dirty="0">
                <a:solidFill>
                  <a:prstClr val="black"/>
                </a:solidFill>
              </a:rPr>
              <a:t>».</a:t>
            </a:r>
            <a:endParaRPr lang="it-IT" sz="2000" dirty="0" smtClean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La ‘grande città’ è simbolicamente ogni società che fa della violenza, della corruzione, dell’oppressione la sua logica (= Babilonia, Sodoma, Egitto, Gerusalemme, Roma…)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I ‘due testimoni’ sono associati alla Pasqua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di Cristo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Sembra che trionfino la morte e la logica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di morte della ‘grande città’ che non sopporta il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riferimento a Dio (= chiusura egoistica)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579263"/>
            <a:ext cx="2816494" cy="17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11, 11-12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Ma dopo tre giorni e mezzo un soffio di vita che veniva da Dio entrò in essi e si alzarono in piedi, con grande terrore di quelli che stavano a guardarli. Allora udirono un grido possente dal cielo che diceva loro: "Salite quassù" e salirono al cielo in una nube, mentre i loro nemici li guardavano</a:t>
            </a:r>
            <a:r>
              <a:rPr lang="it-IT" sz="2000" dirty="0">
                <a:solidFill>
                  <a:prstClr val="black"/>
                </a:solidFill>
              </a:rPr>
              <a:t>».</a:t>
            </a:r>
            <a:endParaRPr lang="it-IT" sz="2000" dirty="0" smtClean="0">
              <a:solidFill>
                <a:prstClr val="black"/>
              </a:solidFill>
            </a:endParaRPr>
          </a:p>
          <a:p>
            <a:endParaRPr lang="it-IT" sz="14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Il piano terrestre ostile a Dio, in realtà,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non vince: i ‘due testimoni’ vengono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risuscitati… Dio comunica ad essi la sua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stessa vita (</a:t>
            </a:r>
            <a:r>
              <a:rPr lang="it-IT" sz="2000" i="1" dirty="0" smtClean="0">
                <a:solidFill>
                  <a:prstClr val="black"/>
                </a:solidFill>
              </a:rPr>
              <a:t>cfr.</a:t>
            </a:r>
            <a:r>
              <a:rPr lang="it-IT" sz="2000" dirty="0" smtClean="0">
                <a:solidFill>
                  <a:prstClr val="black"/>
                </a:solidFill>
              </a:rPr>
              <a:t> </a:t>
            </a:r>
            <a:r>
              <a:rPr lang="it-IT" sz="2000" b="1" dirty="0" err="1" smtClean="0">
                <a:solidFill>
                  <a:prstClr val="black"/>
                </a:solidFill>
              </a:rPr>
              <a:t>Ez</a:t>
            </a:r>
            <a:r>
              <a:rPr lang="it-IT" sz="2000" b="1" dirty="0" smtClean="0">
                <a:solidFill>
                  <a:prstClr val="black"/>
                </a:solidFill>
              </a:rPr>
              <a:t> 37, 10</a:t>
            </a:r>
            <a:r>
              <a:rPr lang="it-IT" sz="2000" dirty="0" smtClean="0">
                <a:solidFill>
                  <a:prstClr val="black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Lo stupore che genera il risuscitamento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dei ‘due testimoni’ è occasione di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apertura del mondo terrestre all’opera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di 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I ’due testimoni’ ascendono anche al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cielo passando al Regno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91" y="2849711"/>
            <a:ext cx="3429675" cy="33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11, 13-14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</a:rPr>
              <a:t>«</a:t>
            </a:r>
            <a:r>
              <a:rPr lang="it-IT" sz="2000" b="1" dirty="0">
                <a:solidFill>
                  <a:srgbClr val="FF0000"/>
                </a:solidFill>
              </a:rPr>
              <a:t>In quello stesso momento ci fu un grande terremoto, che fece crollare un decimo della città: perirono in quel terremoto settemila persone; i superstiti, presi da terrore, davano gloria al Dio del cielo.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Il secondo "guai" è passato; ed ecco, viene subito il terzo "guai</a:t>
            </a:r>
            <a:r>
              <a:rPr lang="it-IT" sz="2000" b="1" dirty="0" smtClean="0">
                <a:solidFill>
                  <a:srgbClr val="FF0000"/>
                </a:solidFill>
              </a:rPr>
              <a:t>"</a:t>
            </a:r>
            <a:r>
              <a:rPr lang="it-IT" sz="2000" dirty="0" smtClean="0">
                <a:solidFill>
                  <a:prstClr val="black"/>
                </a:solidFill>
              </a:rPr>
              <a:t>».</a:t>
            </a:r>
          </a:p>
          <a:p>
            <a:endParaRPr lang="it-IT" sz="1400" dirty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Il mondo costruito dagli uomini ‘chiusi’ alla trascendenza e ossessionati dal consumo non regge, va in frantumi!!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Il ‘terremoto’ poi è un movimento ‘che parte dalla </a:t>
            </a:r>
            <a:r>
              <a:rPr lang="it-IT" sz="2000" dirty="0" err="1" smtClean="0">
                <a:solidFill>
                  <a:prstClr val="black"/>
                </a:solidFill>
              </a:rPr>
              <a:t>terra’</a:t>
            </a:r>
            <a:r>
              <a:rPr lang="it-IT" sz="2000" dirty="0" smtClean="0">
                <a:solidFill>
                  <a:prstClr val="black"/>
                </a:solidFill>
              </a:rPr>
              <a:t>: rivela l’inconsistenza di ciò che viene costruito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senza Dio, il suo potenziale auto-distruttivo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Dio, insomma, innesca un cambiamento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nella logica terrestre ottusa e ci sono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alcuni che capiscono questo, si convertono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e lodano 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 smtClean="0">
              <a:solidFill>
                <a:prstClr val="black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2" y="3970228"/>
            <a:ext cx="3275856" cy="22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11, 1-14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/>
                </a:solidFill>
              </a:rPr>
              <a:t>Ἀποκάλυψις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prstClr val="black"/>
                </a:solidFill>
              </a:rPr>
              <a:t>Quindi, sintetizzando, possiamo dire che nelle vicende umane emergono due ‘sistemi’: uno chiuso e l’altro aperto a Dio…</a:t>
            </a:r>
          </a:p>
          <a:p>
            <a:endParaRPr lang="it-IT" sz="140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Nel primo la logica terrestre si chiude nella sua auto-sufficienza e si organizza in strutture di potere che portano all’adorazione dello stato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Nel secondo vive il popolo di Dio che crede, prega e vive la vicenda pasquale del Signore Gesù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La contrapposizione di questi due sistemi diventa lotta: il sistema terrestre non accetta la diversità e tende a sopprimerla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</a:rPr>
              <a:t>In questa lotta appaiono i ‘due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testimoni’ (= di volta in volta abiteranno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la storia): che confermano il popolo di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Dio (= culto, Parola, partecipazione alla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Pasqua) e tormentano il sistema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terrestre annunciando una novità </a:t>
            </a:r>
            <a:br>
              <a:rPr lang="it-IT" sz="2000" dirty="0" smtClean="0">
                <a:solidFill>
                  <a:prstClr val="black"/>
                </a:solidFill>
              </a:rPr>
            </a:br>
            <a:r>
              <a:rPr lang="it-IT" sz="2000" dirty="0" smtClean="0">
                <a:solidFill>
                  <a:prstClr val="black"/>
                </a:solidFill>
              </a:rPr>
              <a:t>operata dal Signore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16/01/2020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42" y="4286631"/>
            <a:ext cx="3467877" cy="19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9783</TotalTime>
  <Words>753</Words>
  <Application>Microsoft Office PowerPoint</Application>
  <PresentationFormat>Presentazione su schermo (4:3)</PresentationFormat>
  <Paragraphs>77</Paragraphs>
  <Slides>8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Tema di Office</vt:lpstr>
      <vt:lpstr> Ἀποκάλυψις</vt:lpstr>
      <vt:lpstr>Apocalisse 11, 1-2</vt:lpstr>
      <vt:lpstr>Apocalisse 11, 3-5</vt:lpstr>
      <vt:lpstr>Apocalisse 11, 6-7</vt:lpstr>
      <vt:lpstr>Apocalisse 11, 8-10</vt:lpstr>
      <vt:lpstr>Apocalisse 11, 11-12</vt:lpstr>
      <vt:lpstr>Apocalisse 11, 13-14</vt:lpstr>
      <vt:lpstr>Apocalisse 11, 1-14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 Teologia</dc:title>
  <dc:creator>Manuel M. Beltrami</dc:creator>
  <cp:lastModifiedBy>don Manuel</cp:lastModifiedBy>
  <cp:revision>642</cp:revision>
  <cp:lastPrinted>2020-01-16T06:33:45Z</cp:lastPrinted>
  <dcterms:created xsi:type="dcterms:W3CDTF">2016-09-17T10:12:05Z</dcterms:created>
  <dcterms:modified xsi:type="dcterms:W3CDTF">2020-01-16T06:38:22Z</dcterms:modified>
</cp:coreProperties>
</file>