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7" r:id="rId2"/>
    <p:sldId id="495" r:id="rId3"/>
    <p:sldId id="497" r:id="rId4"/>
    <p:sldId id="499" r:id="rId5"/>
    <p:sldId id="50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0AAF-06DE-49B5-87A0-AFA6F0B5965B}" type="datetimeFigureOut">
              <a:rPr lang="it-IT" smtClean="0"/>
              <a:pPr/>
              <a:t>11/01/2020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6FB0-A495-4426-99AA-473445AED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00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1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15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40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8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FB4A-BE02-4728-82D1-395152DF085E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4F1A-00A8-444C-B9EE-8682A5DD7446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3A6F-EB6D-4C70-A961-4317CE24DB11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8544-7B25-43A8-A75F-6ED5B3F9606E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20B-FD4C-4FD0-8A25-F85032A476B9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7B2-52C1-4845-B6C6-CE38EA26BCA7}" type="datetime1">
              <a:rPr lang="it-IT" smtClean="0"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D70-E5D6-437B-8EB1-7F3809E33406}" type="datetime1">
              <a:rPr lang="it-IT" smtClean="0"/>
              <a:t>11/01/2020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C9D4-DC28-4057-B996-4DC6CABD1CD4}" type="datetime1">
              <a:rPr lang="it-IT" smtClean="0"/>
              <a:t>11/01/2020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21A-002A-4D10-8590-CBE7E1F5A7EB}" type="datetime1">
              <a:rPr lang="it-IT" smtClean="0"/>
              <a:t>11/01/2020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C2C5-CDAE-4132-89AE-EC75640394EB}" type="datetime1">
              <a:rPr lang="it-IT" smtClean="0"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F3E5-09F0-4B74-AFB1-B97C2F229EC3}" type="datetime1">
              <a:rPr lang="it-IT" smtClean="0"/>
              <a:t>11/01/2020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6CB7-C267-4BDB-8E79-9BFDFD40043B}" type="datetime1">
              <a:rPr lang="it-IT" smtClean="0"/>
              <a:t>11/01/2020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2564904"/>
            <a:ext cx="5760640" cy="4680520"/>
          </a:xfrm>
        </p:spPr>
        <p:txBody>
          <a:bodyPr>
            <a:norm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el-GR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Ἀποκάλυψις</a:t>
            </a:r>
            <a:endParaRPr lang="it-IT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446964"/>
            <a:ext cx="5760640" cy="1222395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don Manuel Marciello Beltrami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6206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4429"/>
            <a:ext cx="6609987" cy="4488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10, 1-7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</a:t>
            </a:r>
            <a:r>
              <a:rPr lang="it-IT" b="1" dirty="0">
                <a:solidFill>
                  <a:srgbClr val="FF0000"/>
                </a:solidFill>
              </a:rPr>
              <a:t>E vidi un altro angelo, possente, discendere dal cielo, avvolto in una nube; l'arcobaleno era sul suo capo e il suo volto era come il sole e le sue gambe come colonne di fuoco. Nella mano teneva un piccolo libro aperto. Avendo posto il piede destro sul mare e il sinistro sulla terra, gridò a gran voce come leone che ruggisce. E quando ebbe gridato, i sette tuoni fecero </a:t>
            </a:r>
            <a:r>
              <a:rPr lang="it-IT" b="1" dirty="0" smtClean="0">
                <a:solidFill>
                  <a:srgbClr val="FF0000"/>
                </a:solidFill>
              </a:rPr>
              <a:t>udire </a:t>
            </a:r>
            <a:r>
              <a:rPr lang="it-IT" b="1" dirty="0">
                <a:solidFill>
                  <a:srgbClr val="FF0000"/>
                </a:solidFill>
              </a:rPr>
              <a:t>la loro voce. </a:t>
            </a:r>
          </a:p>
          <a:p>
            <a:r>
              <a:rPr lang="it-IT" b="1" dirty="0">
                <a:solidFill>
                  <a:srgbClr val="FF0000"/>
                </a:solidFill>
              </a:rPr>
              <a:t>Dopo che i sette tuoni ebbero fatto udire la loro voce,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io </a:t>
            </a:r>
            <a:r>
              <a:rPr lang="it-IT" b="1" dirty="0">
                <a:solidFill>
                  <a:srgbClr val="FF0000"/>
                </a:solidFill>
              </a:rPr>
              <a:t>ero pronto a scrivere, quando udii una voce dal cielo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che </a:t>
            </a:r>
            <a:r>
              <a:rPr lang="it-IT" b="1" dirty="0">
                <a:solidFill>
                  <a:srgbClr val="FF0000"/>
                </a:solidFill>
              </a:rPr>
              <a:t>diceva: "Metti sotto sigillo quello che hanno detto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i </a:t>
            </a:r>
            <a:r>
              <a:rPr lang="it-IT" b="1" dirty="0">
                <a:solidFill>
                  <a:srgbClr val="FF0000"/>
                </a:solidFill>
              </a:rPr>
              <a:t>sette tuoni e non scriverlo".</a:t>
            </a:r>
          </a:p>
          <a:p>
            <a:r>
              <a:rPr lang="it-IT" b="1" dirty="0">
                <a:solidFill>
                  <a:srgbClr val="FF0000"/>
                </a:solidFill>
              </a:rPr>
              <a:t>Allora l'angelo, che avevo visto con un piede sul mare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e </a:t>
            </a:r>
            <a:r>
              <a:rPr lang="it-IT" b="1" dirty="0">
                <a:solidFill>
                  <a:srgbClr val="FF0000"/>
                </a:solidFill>
              </a:rPr>
              <a:t>un piede sulla terra, alzò la destra verso il cielo 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giurò </a:t>
            </a:r>
            <a:r>
              <a:rPr lang="it-IT" b="1" dirty="0">
                <a:solidFill>
                  <a:srgbClr val="FF0000"/>
                </a:solidFill>
              </a:rPr>
              <a:t>per Colui che vive nei secoli dei secoli, che ha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creato </a:t>
            </a:r>
            <a:r>
              <a:rPr lang="it-IT" b="1" dirty="0">
                <a:solidFill>
                  <a:srgbClr val="FF0000"/>
                </a:solidFill>
              </a:rPr>
              <a:t>cielo, terra, mare e quanto è in essi: "Non vi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sarà </a:t>
            </a:r>
            <a:r>
              <a:rPr lang="it-IT" b="1" dirty="0">
                <a:solidFill>
                  <a:srgbClr val="FF0000"/>
                </a:solidFill>
              </a:rPr>
              <a:t>più tempo! </a:t>
            </a:r>
          </a:p>
          <a:p>
            <a:r>
              <a:rPr lang="it-IT" b="1" dirty="0">
                <a:solidFill>
                  <a:srgbClr val="FF0000"/>
                </a:solidFill>
              </a:rPr>
              <a:t>Nei giorni in cui il settimo angelo farà udire la sua voce e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suonerà </a:t>
            </a:r>
            <a:r>
              <a:rPr lang="it-IT" b="1" dirty="0">
                <a:solidFill>
                  <a:srgbClr val="FF0000"/>
                </a:solidFill>
              </a:rPr>
              <a:t>la tromba, allora si compirà il mistero di Dio, 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come </a:t>
            </a:r>
            <a:r>
              <a:rPr lang="it-IT" b="1" dirty="0">
                <a:solidFill>
                  <a:srgbClr val="FF0000"/>
                </a:solidFill>
              </a:rPr>
              <a:t>egli aveva annunciato ai suoi servi, i profeti"</a:t>
            </a:r>
            <a:r>
              <a:rPr lang="it-IT" dirty="0" smtClean="0"/>
              <a:t>».</a:t>
            </a:r>
          </a:p>
          <a:p>
            <a:endParaRPr lang="it-IT" dirty="0"/>
          </a:p>
          <a:p>
            <a:pPr lvl="1"/>
            <a:endParaRPr lang="it-IT" dirty="0" smtClean="0"/>
          </a:p>
          <a:p>
            <a:endParaRPr lang="it-IT" dirty="0"/>
          </a:p>
          <a:p>
            <a:pPr lvl="1"/>
            <a:endParaRPr lang="it-IT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11/01/2020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889" y="2720454"/>
            <a:ext cx="2750911" cy="356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8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10, 1-7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dirty="0" smtClean="0"/>
              <a:t>Appare un “Angelo forte”: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discende </a:t>
            </a:r>
            <a:r>
              <a:rPr lang="it-IT" sz="2000" dirty="0"/>
              <a:t>dal cielo, ha un arcobaleno sulla testa, il suo volto è come il </a:t>
            </a:r>
            <a:r>
              <a:rPr lang="it-IT" sz="2000" dirty="0" smtClean="0"/>
              <a:t>Sole, è avvolto in una nube e ha un’aureola sul capo (= Gesù Cristo, </a:t>
            </a:r>
            <a:r>
              <a:rPr lang="it-IT" sz="2000" i="1" dirty="0" smtClean="0"/>
              <a:t>cfr.</a:t>
            </a:r>
            <a:r>
              <a:rPr lang="it-IT" sz="2000" dirty="0" smtClean="0"/>
              <a:t> </a:t>
            </a:r>
            <a:r>
              <a:rPr lang="it-IT" sz="2000" b="1" dirty="0" smtClean="0"/>
              <a:t>Mt 17, 2</a:t>
            </a:r>
            <a:r>
              <a:rPr lang="it-IT" sz="2000" dirty="0" smtClean="0"/>
              <a:t>; </a:t>
            </a:r>
            <a:r>
              <a:rPr lang="it-IT" sz="2000" b="1" dirty="0" smtClean="0"/>
              <a:t>At 1, 9</a:t>
            </a:r>
            <a:r>
              <a:rPr lang="it-IT" sz="2000" dirty="0" smtClean="0"/>
              <a:t>; </a:t>
            </a:r>
            <a:r>
              <a:rPr lang="it-IT" sz="2000" b="1" dirty="0" err="1" smtClean="0"/>
              <a:t>Gv</a:t>
            </a:r>
            <a:r>
              <a:rPr lang="it-IT" sz="2000" b="1" dirty="0" smtClean="0"/>
              <a:t> 1, 4</a:t>
            </a:r>
            <a:r>
              <a:rPr lang="it-IT" sz="2000" dirty="0" smtClean="0"/>
              <a:t>)…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è </a:t>
            </a:r>
            <a:r>
              <a:rPr lang="it-IT" sz="2000" dirty="0"/>
              <a:t>“forte” (titolo dato, normalmente, solo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 Dio)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fa </a:t>
            </a:r>
            <a:r>
              <a:rPr lang="it-IT" sz="2000" dirty="0"/>
              <a:t>un giuramento nel Nome di Dio, affermando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che non </a:t>
            </a:r>
            <a:r>
              <a:rPr lang="it-IT" sz="2000" dirty="0"/>
              <a:t>c’è più tempo: e, quando il Settimo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Arcangelo </a:t>
            </a:r>
            <a:r>
              <a:rPr lang="it-IT" sz="2000" dirty="0"/>
              <a:t>suonerà la Settima Tromba, si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realizzerà </a:t>
            </a:r>
            <a:r>
              <a:rPr lang="it-IT" sz="2000" dirty="0"/>
              <a:t>il Mistero di Dio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(= </a:t>
            </a:r>
            <a:r>
              <a:rPr lang="it-IT" sz="2000" dirty="0"/>
              <a:t>Incarnazione-Passione-Morte-Risurrezione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di Cristo)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ha </a:t>
            </a:r>
            <a:r>
              <a:rPr lang="it-IT" sz="2000" dirty="0"/>
              <a:t>un piccolo libro aperto nella </a:t>
            </a:r>
            <a:r>
              <a:rPr lang="it-IT" sz="2000" dirty="0" smtClean="0"/>
              <a:t>mano: </a:t>
            </a:r>
            <a:r>
              <a:rPr lang="it-IT" sz="2000" dirty="0"/>
              <a:t>è un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libro </a:t>
            </a:r>
            <a:r>
              <a:rPr lang="it-IT" sz="2000" dirty="0"/>
              <a:t>“piccolo” rispetto </a:t>
            </a:r>
            <a:r>
              <a:rPr lang="it-IT" sz="2000" dirty="0" smtClean="0"/>
              <a:t>all’Antico Testamento </a:t>
            </a:r>
            <a:br>
              <a:rPr lang="it-IT" sz="2000" dirty="0" smtClean="0"/>
            </a:br>
            <a:r>
              <a:rPr lang="it-IT" sz="2000" dirty="0" smtClean="0"/>
              <a:t>o </a:t>
            </a:r>
            <a:r>
              <a:rPr lang="it-IT" sz="2000" dirty="0"/>
              <a:t>al libro della </a:t>
            </a:r>
            <a:r>
              <a:rPr lang="it-IT" sz="2000" dirty="0" smtClean="0"/>
              <a:t>storia </a:t>
            </a:r>
            <a:r>
              <a:rPr lang="it-IT" sz="2000" dirty="0"/>
              <a:t>dell’umanità, ma è un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libro </a:t>
            </a:r>
            <a:r>
              <a:rPr lang="it-IT" sz="2000" dirty="0"/>
              <a:t>chiaro, </a:t>
            </a:r>
            <a:r>
              <a:rPr lang="it-IT" sz="2000" dirty="0" smtClean="0"/>
              <a:t>aperto</a:t>
            </a:r>
            <a:r>
              <a:rPr lang="it-IT" sz="2000" dirty="0"/>
              <a:t>… è  il Vangelo! </a:t>
            </a:r>
          </a:p>
          <a:p>
            <a:endParaRPr lang="it-IT" sz="2000" dirty="0"/>
          </a:p>
          <a:p>
            <a:pPr lvl="1"/>
            <a:endParaRPr lang="it-IT" dirty="0" smtClean="0"/>
          </a:p>
          <a:p>
            <a:endParaRPr lang="it-IT" dirty="0"/>
          </a:p>
          <a:p>
            <a:pPr lvl="1"/>
            <a:endParaRPr lang="it-IT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11/01/2020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889" y="2720454"/>
            <a:ext cx="2750911" cy="356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10, 8-11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«</a:t>
            </a:r>
            <a:r>
              <a:rPr lang="it-IT" sz="2000" b="1" dirty="0">
                <a:solidFill>
                  <a:srgbClr val="FF0000"/>
                </a:solidFill>
              </a:rPr>
              <a:t>Poi la voce che avevo udito dal cielo mi parlò di nuovo: "Va', prendi il libro aperto dalla mano dell'angelo che sta in piedi sul mare e sulla terra". </a:t>
            </a:r>
          </a:p>
          <a:p>
            <a:r>
              <a:rPr lang="it-IT" sz="2000" b="1" dirty="0">
                <a:solidFill>
                  <a:srgbClr val="FF0000"/>
                </a:solidFill>
              </a:rPr>
              <a:t>Allora mi avvicinai all'angelo e lo pregai di darmi il piccolo libro. Ed egli mi disse: "Prendilo e divoralo; ti riempirà di amarezza le viscere, ma in bocca ti sarà dolce come il miele". Presi quel piccolo libro dalla mano dell'angelo e lo divorai; in bocca lo sentii dolce come il miele, ma come l'ebbi inghiottito ne sentii nelle viscere tutta l'amarezza. Allora mi fu detto: "Devi profetizzare ancora su molti popoli, nazioni, lingue e re"</a:t>
            </a:r>
            <a:r>
              <a:rPr lang="it-IT" sz="2000" dirty="0" smtClean="0"/>
              <a:t>».</a:t>
            </a:r>
          </a:p>
          <a:p>
            <a:endParaRPr lang="it-IT" dirty="0"/>
          </a:p>
          <a:p>
            <a:pPr lvl="1"/>
            <a:endParaRPr lang="it-IT" dirty="0" smtClean="0"/>
          </a:p>
          <a:p>
            <a:endParaRPr lang="it-IT" dirty="0"/>
          </a:p>
          <a:p>
            <a:pPr lvl="1"/>
            <a:endParaRPr lang="it-IT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11/01/2020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896" y="3955355"/>
            <a:ext cx="2843808" cy="213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10, 8-11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schemeClr val="tx1"/>
                </a:solidFill>
              </a:rPr>
              <a:pPr/>
              <a:t>5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schemeClr val="tx1"/>
                </a:solidFill>
              </a:rPr>
              <a:t>Ἀποκάλυψις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È una </a:t>
            </a:r>
            <a:r>
              <a:rPr lang="it-IT" sz="2000" dirty="0"/>
              <a:t>scena che viene ricalcata su </a:t>
            </a:r>
            <a:r>
              <a:rPr lang="it-IT" sz="2000" b="1" dirty="0" err="1"/>
              <a:t>Ez</a:t>
            </a:r>
            <a:r>
              <a:rPr lang="it-IT" sz="2000" b="1" dirty="0"/>
              <a:t> 3, </a:t>
            </a:r>
            <a:r>
              <a:rPr lang="it-IT" sz="2000" b="1" dirty="0" smtClean="0"/>
              <a:t>1-9</a:t>
            </a:r>
            <a:r>
              <a:rPr lang="it-IT" sz="2000" dirty="0" smtClean="0"/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Giovanni </a:t>
            </a:r>
            <a:r>
              <a:rPr lang="it-IT" sz="2000" dirty="0"/>
              <a:t>è chiamato a profetizzare il Vangelo: è un “nuovo” profeta (profeta della novità che è </a:t>
            </a:r>
            <a:r>
              <a:rPr lang="it-IT" sz="2000" dirty="0" smtClean="0"/>
              <a:t>Cristo)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i</a:t>
            </a:r>
            <a:r>
              <a:rPr lang="it-IT" sz="2000" dirty="0" smtClean="0"/>
              <a:t>l </a:t>
            </a:r>
            <a:r>
              <a:rPr lang="it-IT" sz="2000" dirty="0"/>
              <a:t>libro è dolce nella bocca, ma amaro nelle </a:t>
            </a:r>
            <a:r>
              <a:rPr lang="it-IT" sz="2000" dirty="0" smtClean="0"/>
              <a:t>viscere: </a:t>
            </a:r>
            <a:r>
              <a:rPr lang="it-IT" sz="2000" dirty="0"/>
              <a:t>quando abbracciamo il Vangelo esso è dolce ed entusiasmante, poi quanto ci costa, nella vita, </a:t>
            </a:r>
            <a:r>
              <a:rPr lang="it-IT" sz="2000" dirty="0" smtClean="0"/>
              <a:t>seguirlo!!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Giovanni conosce </a:t>
            </a:r>
            <a:r>
              <a:rPr lang="it-IT" sz="2000" dirty="0"/>
              <a:t>il “prezzo” del Vangelo: lui – a causa della Parola di Dio – è in esilio su un’isola sperduta… </a:t>
            </a:r>
            <a:endParaRPr lang="it-IT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Dio</a:t>
            </a:r>
            <a:r>
              <a:rPr lang="it-IT" sz="2000" dirty="0"/>
              <a:t>, per mezzo di Gesù, “consegna” il Vangelo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agli </a:t>
            </a:r>
            <a:r>
              <a:rPr lang="it-IT" sz="2000" dirty="0"/>
              <a:t>Apostoli… Il Vangelo ormai è stato dato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alla </a:t>
            </a:r>
            <a:r>
              <a:rPr lang="it-IT" sz="2000" dirty="0"/>
              <a:t>Chiesa e all’umanità, il Mistero di Dio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viene </a:t>
            </a:r>
            <a:r>
              <a:rPr lang="it-IT" sz="2000" dirty="0"/>
              <a:t>svelato in tutta la sua potenza!!</a:t>
            </a:r>
            <a:endParaRPr lang="it-IT" sz="2000" dirty="0" smtClean="0"/>
          </a:p>
          <a:p>
            <a:pPr lvl="1"/>
            <a:endParaRPr lang="it-IT" dirty="0" smtClean="0"/>
          </a:p>
          <a:p>
            <a:endParaRPr lang="it-IT" dirty="0"/>
          </a:p>
          <a:p>
            <a:pPr lvl="1"/>
            <a:endParaRPr lang="it-IT" sz="20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/>
              <a:t>11/01/2020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686" y="3861048"/>
            <a:ext cx="2675114" cy="235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2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8916</TotalTime>
  <Words>425</Words>
  <Application>Microsoft Office PowerPoint</Application>
  <PresentationFormat>Presentazione su schermo (4:3)</PresentationFormat>
  <Paragraphs>54</Paragraphs>
  <Slides>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Tema di Office</vt:lpstr>
      <vt:lpstr> Ἀποκάλυψις</vt:lpstr>
      <vt:lpstr>Apocalisse 10, 1-7</vt:lpstr>
      <vt:lpstr>Apocalisse 10, 1-7</vt:lpstr>
      <vt:lpstr>Apocalisse 10, 8-11</vt:lpstr>
      <vt:lpstr>Apocalisse 10, 8-11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 Teologia</dc:title>
  <dc:creator>Manuel M. Beltrami</dc:creator>
  <cp:lastModifiedBy>don Manuel</cp:lastModifiedBy>
  <cp:revision>623</cp:revision>
  <dcterms:created xsi:type="dcterms:W3CDTF">2016-09-17T10:12:05Z</dcterms:created>
  <dcterms:modified xsi:type="dcterms:W3CDTF">2020-01-11T07:37:19Z</dcterms:modified>
</cp:coreProperties>
</file>