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521" r:id="rId3"/>
    <p:sldId id="563" r:id="rId4"/>
    <p:sldId id="565" r:id="rId5"/>
    <p:sldId id="567" r:id="rId6"/>
    <p:sldId id="569" r:id="rId7"/>
    <p:sldId id="571" r:id="rId8"/>
    <p:sldId id="573" r:id="rId9"/>
    <p:sldId id="360" r:id="rId10"/>
    <p:sldId id="575" r:id="rId11"/>
    <p:sldId id="362" r:id="rId12"/>
    <p:sldId id="364" r:id="rId13"/>
    <p:sldId id="366" r:id="rId14"/>
    <p:sldId id="368" r:id="rId15"/>
    <p:sldId id="370" r:id="rId16"/>
    <p:sldId id="3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11/01/2019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8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705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5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922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62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37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82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7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9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9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0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11/01/2019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11/01/2019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11/01/2019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11/01/2019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11/01/2019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11/01/2019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14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</a:t>
            </a:r>
            <a:r>
              <a:rPr lang="it-IT" b="1" dirty="0">
                <a:solidFill>
                  <a:srgbClr val="FF0000"/>
                </a:solidFill>
              </a:rPr>
              <a:t>che è a </a:t>
            </a:r>
            <a:r>
              <a:rPr lang="it-IT" b="1" dirty="0" err="1" smtClean="0">
                <a:solidFill>
                  <a:srgbClr val="FF0000"/>
                </a:solidFill>
              </a:rPr>
              <a:t>Laodicèa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“</a:t>
            </a:r>
            <a:r>
              <a:rPr lang="it-IT" dirty="0">
                <a:solidFill>
                  <a:prstClr val="black"/>
                </a:solidFill>
              </a:rPr>
              <a:t>Così parla l'Amen, il Testimone degno di fede e veritiero, il Principio della creazione di </a:t>
            </a:r>
            <a:r>
              <a:rPr lang="it-IT" dirty="0" err="1" smtClean="0">
                <a:solidFill>
                  <a:prstClr val="black"/>
                </a:solidFill>
              </a:rPr>
              <a:t>Dioˮ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Città particolarmente florida tra il I e il II secolo d. 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Celebre per la sua agricoltura e per una famosissima scuola di medicina specializzata nella cura degli occhi e </a:t>
            </a:r>
            <a:r>
              <a:rPr lang="it-IT" smtClean="0">
                <a:solidFill>
                  <a:prstClr val="black"/>
                </a:solidFill>
              </a:rPr>
              <a:t>degli orecchi</a:t>
            </a:r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15" y="3630692"/>
            <a:ext cx="3336032" cy="2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14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/>
              <a:t>All’angelo della Chiesa che è a </a:t>
            </a:r>
            <a:r>
              <a:rPr lang="it-IT" dirty="0" err="1" smtClean="0"/>
              <a:t>Laodicèa</a:t>
            </a:r>
            <a:r>
              <a:rPr lang="it-IT" dirty="0" smtClean="0"/>
              <a:t> </a:t>
            </a:r>
            <a:r>
              <a:rPr lang="it-IT" dirty="0"/>
              <a:t>scrivi: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Così parla l'Amen, il Testimone degno di fede e veritiero, il Principio della creazione di </a:t>
            </a:r>
            <a:r>
              <a:rPr lang="it-IT" b="1" dirty="0" err="1" smtClean="0">
                <a:solidFill>
                  <a:srgbClr val="FF0000"/>
                </a:solidFill>
              </a:rPr>
              <a:t>Dio</a:t>
            </a:r>
            <a:r>
              <a:rPr lang="it-IT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</a:t>
            </a:r>
            <a:r>
              <a:rPr lang="it-IT" sz="2000" dirty="0" smtClean="0"/>
              <a:t>olo </a:t>
            </a:r>
            <a:r>
              <a:rPr lang="it-IT" sz="2000" dirty="0"/>
              <a:t>l’Apocalisse dà questo titolo a </a:t>
            </a:r>
            <a:r>
              <a:rPr lang="it-IT" sz="2000" dirty="0" smtClean="0"/>
              <a:t>Gesù: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Signore è il “sì</a:t>
            </a:r>
            <a:r>
              <a:rPr lang="it-IT" sz="2000" dirty="0" smtClean="0"/>
              <a:t>”</a:t>
            </a:r>
            <a:r>
              <a:rPr lang="it-IT" sz="2000" dirty="0"/>
              <a:t> (quello della sua umanità) detto a </a:t>
            </a:r>
            <a:r>
              <a:rPr lang="it-IT" sz="2000" dirty="0" smtClean="0"/>
              <a:t>Dio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</a:t>
            </a:r>
            <a:r>
              <a:rPr lang="it-IT" sz="2000" dirty="0"/>
              <a:t>il “sì” eterno detto da Dio a tutti gli uomini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il “</a:t>
            </a:r>
            <a:r>
              <a:rPr lang="it-IT" sz="2000" i="1" dirty="0" err="1" smtClean="0"/>
              <a:t>martys</a:t>
            </a:r>
            <a:r>
              <a:rPr lang="it-IT" sz="2000" dirty="0" smtClean="0"/>
              <a:t>”, </a:t>
            </a:r>
            <a:r>
              <a:rPr lang="it-IT" sz="2000" dirty="0"/>
              <a:t>il </a:t>
            </a:r>
            <a:r>
              <a:rPr lang="it-IT" sz="2000" dirty="0" smtClean="0"/>
              <a:t>Testimone </a:t>
            </a:r>
            <a:r>
              <a:rPr lang="it-IT" sz="2000" dirty="0"/>
              <a:t>degno di </a:t>
            </a:r>
            <a:r>
              <a:rPr lang="it-IT" sz="2000" dirty="0" smtClean="0"/>
              <a:t>fiducia, Colui che </a:t>
            </a:r>
            <a:r>
              <a:rPr lang="it-IT" sz="2000" dirty="0"/>
              <a:t>è la verità </a:t>
            </a:r>
            <a:r>
              <a:rPr lang="it-IT" sz="2000" dirty="0" smtClean="0"/>
              <a:t>e Colui </a:t>
            </a:r>
            <a:r>
              <a:rPr lang="it-IT" sz="2000" dirty="0"/>
              <a:t>che era “al principio”, quando Dio creava il mondo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77071"/>
            <a:ext cx="2860340" cy="21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15-16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Conosco le tue opere: tu non sei né freddo né caldo. Magari tu fossi freddo o caldo! Ma poiché sei tiepido, non sei cioè né freddo né caldo, sto per vomitarti dalla mia bocca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/>
              <a:t>Laodicèa</a:t>
            </a:r>
            <a:r>
              <a:rPr lang="it-IT" sz="2000" dirty="0" smtClean="0"/>
              <a:t> è una </a:t>
            </a:r>
            <a:r>
              <a:rPr lang="it-IT" sz="2000" dirty="0"/>
              <a:t>Chiesa che Dio sta per vomitare dalla bocca!!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Nel </a:t>
            </a:r>
            <a:r>
              <a:rPr lang="it-IT" sz="2000" dirty="0"/>
              <a:t>mondo ebraico il vomito era l’orrido per eccellenza: era qualcosa che dava </a:t>
            </a:r>
            <a:r>
              <a:rPr lang="it-IT" sz="2000" dirty="0" smtClean="0"/>
              <a:t>impurità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Dio </a:t>
            </a:r>
            <a:r>
              <a:rPr lang="it-IT" sz="2000" dirty="0"/>
              <a:t>vuole vomitare questa Chiesa perché non ha amore, non ha passione, non ha convinzione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71157"/>
            <a:ext cx="4320902" cy="24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17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Tu dici: Sono ricco, mi sono arricchito, non ho bisogno di nulla. Ma non sai di essere un infelice, un miserabile, un povero, cieco e nudo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/>
              <a:t>Laodicèa</a:t>
            </a:r>
            <a:r>
              <a:rPr lang="it-IT" sz="2000" dirty="0" smtClean="0"/>
              <a:t> è </a:t>
            </a:r>
            <a:r>
              <a:rPr lang="it-IT" sz="2000" dirty="0"/>
              <a:t>una Chiesa che “funziona” come una </a:t>
            </a:r>
            <a:r>
              <a:rPr lang="it-IT" sz="2000" dirty="0" smtClean="0"/>
              <a:t>macchina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</a:t>
            </a:r>
            <a:r>
              <a:rPr lang="it-IT" sz="2000" dirty="0"/>
              <a:t>una Chiesa che si </a:t>
            </a:r>
            <a:r>
              <a:rPr lang="it-IT" sz="2000" dirty="0" smtClean="0"/>
              <a:t>impone: </a:t>
            </a:r>
            <a:r>
              <a:rPr lang="it-IT" sz="2000" dirty="0"/>
              <a:t>è forte, è ricca, non ha bisogno di </a:t>
            </a:r>
            <a:r>
              <a:rPr lang="it-IT" sz="2000" dirty="0" smtClean="0"/>
              <a:t>nulla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Proprio </a:t>
            </a:r>
            <a:r>
              <a:rPr lang="it-IT" sz="2000" dirty="0"/>
              <a:t>per questo, questa Chiesa non sa vedere più i suoi mali, le sue deficienze (che sono quelle che il Signore elenca nella sua </a:t>
            </a:r>
            <a:r>
              <a:rPr lang="it-IT" sz="2000" i="1" dirty="0"/>
              <a:t>diagnostica</a:t>
            </a:r>
            <a:r>
              <a:rPr lang="it-IT" sz="2000" dirty="0"/>
              <a:t>), ma si sente sempre gloriosa… 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56" y="3690437"/>
            <a:ext cx="4392488" cy="24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18-19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Ti consiglio di comperare da me oro purificato dal fuoco per diventare ricco, e abiti bianchi per vestirti e perché non appaia la tua vergognosa nudità, e collirio per ungerti gli occhi e recuperare la vista. Io, tutti quelli che amo, li rimprovero e li educo. Sii dunque zelante e </a:t>
            </a:r>
            <a:r>
              <a:rPr lang="it-IT" b="1" dirty="0" err="1">
                <a:solidFill>
                  <a:srgbClr val="FF0000"/>
                </a:solidFill>
              </a:rPr>
              <a:t>convèrtiti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dirty="0"/>
              <a:t>Signore consiglia a </a:t>
            </a:r>
            <a:r>
              <a:rPr lang="it-IT" sz="2000" dirty="0" err="1"/>
              <a:t>Laodicèa</a:t>
            </a:r>
            <a:r>
              <a:rPr lang="it-IT" sz="2000" dirty="0"/>
              <a:t> di acquistare da Lui del vero oro, degli abiti bianchi che coprano una “nudità” che la Chiesa stessa non vede e del collirio per curare la sua cecità…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</a:t>
            </a:r>
            <a:r>
              <a:rPr lang="it-IT" sz="2000" dirty="0"/>
              <a:t>un accorato e severo invito del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Signore </a:t>
            </a:r>
            <a:r>
              <a:rPr lang="it-IT" sz="2000" dirty="0"/>
              <a:t>a convertirsi e a tornare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ad </a:t>
            </a:r>
            <a:r>
              <a:rPr lang="it-IT" sz="2000" dirty="0"/>
              <a:t>avere passione!!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81" y="3573016"/>
            <a:ext cx="3930419" cy="26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20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Ecco: sto alla porta e busso. Se qualcuno ascolta la mia voce e mi apre la porta, io verrò da lui, cenerò con lui ed egli con me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</a:t>
            </a:r>
            <a:r>
              <a:rPr lang="it-IT" sz="2000" dirty="0"/>
              <a:t>il mistero dell’Eucaristia nel quale si compie il grande Avvento di Gesù…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dirty="0"/>
              <a:t>Signore continua ad essere un mendicante alla porta della Chiesa e alla porta di ciascuno di noi… se gli si apre, ci sarà il banchetto eucaristico, la comunione, la fraternità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94" y="3730637"/>
            <a:ext cx="6713190" cy="23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21-22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Il vincitore lo farò sedere con me, sul mio trono, come anche io ho vinto e siedo con il Padre mio sul suo trono. Chi ha orecchi, ascolti ciò che lo Spirito dice alle Chiese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</a:t>
            </a:r>
            <a:r>
              <a:rPr lang="it-IT" sz="2000" dirty="0" smtClean="0"/>
              <a:t>a </a:t>
            </a:r>
            <a:r>
              <a:rPr lang="it-IT" sz="2000" dirty="0"/>
              <a:t>promessa è condividere il trono del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Figlio (= la </a:t>
            </a:r>
            <a:r>
              <a:rPr lang="it-IT" sz="2000" dirty="0"/>
              <a:t>sua autorità e la sua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missione</a:t>
            </a:r>
            <a:r>
              <a:rPr lang="it-IT" sz="2000" dirty="0"/>
              <a:t>) accanto al Padre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7417"/>
            <a:ext cx="2691706" cy="39831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27890"/>
            <a:ext cx="2545829" cy="22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7-13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che è a </a:t>
            </a:r>
            <a:r>
              <a:rPr lang="it-IT" dirty="0" smtClean="0">
                <a:solidFill>
                  <a:prstClr val="black"/>
                </a:solidFill>
              </a:rPr>
              <a:t>Filadelfia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“Così parla il Santo, il Veritiero, Colui che ha la chiave di Davide: quando egli apre nessuno chiude e quando chiude nessuno apre. </a:t>
            </a:r>
            <a:r>
              <a:rPr lang="it-IT" dirty="0" smtClean="0">
                <a:solidFill>
                  <a:prstClr val="black"/>
                </a:solidFill>
              </a:rPr>
              <a:t>Conosco </a:t>
            </a:r>
            <a:r>
              <a:rPr lang="it-IT" dirty="0">
                <a:solidFill>
                  <a:prstClr val="black"/>
                </a:solidFill>
              </a:rPr>
              <a:t>le tue opere. Ecco, ho aperto davanti a te una porta che nessuno può chiudere. Per quanto tu abbia poca forza, hai però custodito la mia parola e non hai rinnegato il mio nome. </a:t>
            </a:r>
            <a:r>
              <a:rPr lang="it-IT" dirty="0" smtClean="0">
                <a:solidFill>
                  <a:prstClr val="black"/>
                </a:solidFill>
              </a:rPr>
              <a:t>Ebbene</a:t>
            </a:r>
            <a:r>
              <a:rPr lang="it-IT" dirty="0">
                <a:solidFill>
                  <a:prstClr val="black"/>
                </a:solidFill>
              </a:rPr>
              <a:t>, ti faccio dono di alcuni della sinagoga di Satana, che dicono di essere Giudei, ma </a:t>
            </a:r>
            <a:r>
              <a:rPr lang="it-IT" dirty="0" err="1">
                <a:solidFill>
                  <a:prstClr val="black"/>
                </a:solidFill>
              </a:rPr>
              <a:t>mentiscono</a:t>
            </a:r>
            <a:r>
              <a:rPr lang="it-IT" dirty="0">
                <a:solidFill>
                  <a:prstClr val="black"/>
                </a:solidFill>
              </a:rPr>
              <a:t>, perché non lo sono: li farò venire perché si prostrino ai tuoi piedi e sappiano che io ti ho amato. </a:t>
            </a:r>
            <a:r>
              <a:rPr lang="it-IT" dirty="0" smtClean="0">
                <a:solidFill>
                  <a:prstClr val="black"/>
                </a:solidFill>
              </a:rPr>
              <a:t>Poiché </a:t>
            </a:r>
            <a:r>
              <a:rPr lang="it-IT" dirty="0">
                <a:solidFill>
                  <a:prstClr val="black"/>
                </a:solidFill>
              </a:rPr>
              <a:t>hai custodito il mio invito alla perseveranza, anch'io ti custodirò nell'ora della tentazione che sta per venire sul mondo intero, per mettere alla prova gli abitanti della terra. </a:t>
            </a:r>
            <a:r>
              <a:rPr lang="it-IT" dirty="0" smtClean="0">
                <a:solidFill>
                  <a:prstClr val="black"/>
                </a:solidFill>
              </a:rPr>
              <a:t>Vengo </a:t>
            </a:r>
            <a:r>
              <a:rPr lang="it-IT" dirty="0">
                <a:solidFill>
                  <a:prstClr val="black"/>
                </a:solidFill>
              </a:rPr>
              <a:t>presto. Tieni saldo quello che hai, perché nessuno ti tolga la corona. </a:t>
            </a:r>
            <a:r>
              <a:rPr lang="it-IT" dirty="0" smtClean="0">
                <a:solidFill>
                  <a:prstClr val="black"/>
                </a:solidFill>
              </a:rPr>
              <a:t>Il </a:t>
            </a:r>
            <a:r>
              <a:rPr lang="it-IT" dirty="0">
                <a:solidFill>
                  <a:prstClr val="black"/>
                </a:solidFill>
              </a:rPr>
              <a:t>vincitore lo porrò come una colonna nel tempio del mio Dio e non ne uscirà mai più. Inciderò su di lui il nome del mio Dio e il nome della città del mio Dio, della nuova Gerusalemme che discende dal cielo, dal mio Dio, insieme al mio nome nuovo. </a:t>
            </a:r>
            <a:r>
              <a:rPr lang="it-IT" dirty="0" smtClean="0">
                <a:solidFill>
                  <a:prstClr val="black"/>
                </a:solidFill>
              </a:rPr>
              <a:t>Chi </a:t>
            </a:r>
            <a:r>
              <a:rPr lang="it-IT" dirty="0">
                <a:solidFill>
                  <a:prstClr val="black"/>
                </a:solidFill>
              </a:rPr>
              <a:t>ha orecchi, ascolti ciò che lo Spirito dice alle </a:t>
            </a:r>
            <a:r>
              <a:rPr lang="it-IT" dirty="0" err="1">
                <a:solidFill>
                  <a:prstClr val="black"/>
                </a:solidFill>
              </a:rPr>
              <a:t>Chieseˮ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</a:t>
            </a:r>
            <a:r>
              <a:rPr lang="it-IT" b="1" dirty="0">
                <a:solidFill>
                  <a:srgbClr val="FF0000"/>
                </a:solidFill>
              </a:rPr>
              <a:t>che è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a </a:t>
            </a:r>
            <a:r>
              <a:rPr lang="it-IT" b="1" dirty="0" smtClean="0">
                <a:solidFill>
                  <a:srgbClr val="FF0000"/>
                </a:solidFill>
              </a:rPr>
              <a:t>Filadelfia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“Così parla il Santo, il Veritiero, Colui che ha la chiave di Davide: quando egli apre nessuno chiude e quando chiude nessuno </a:t>
            </a:r>
            <a:r>
              <a:rPr lang="it-IT" dirty="0" err="1" smtClean="0">
                <a:solidFill>
                  <a:prstClr val="black"/>
                </a:solidFill>
              </a:rPr>
              <a:t>apreˮ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Situata a 40 Km a Sud-Est di Sardi in una fertile pianura ai piedi di montagne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C</a:t>
            </a:r>
            <a:r>
              <a:rPr lang="it-IT" dirty="0" smtClean="0">
                <a:solidFill>
                  <a:prstClr val="black"/>
                </a:solidFill>
              </a:rPr>
              <a:t>entro </a:t>
            </a:r>
            <a:r>
              <a:rPr lang="it-IT" dirty="0">
                <a:solidFill>
                  <a:prstClr val="black"/>
                </a:solidFill>
              </a:rPr>
              <a:t>commerciale molto </a:t>
            </a:r>
            <a:r>
              <a:rPr lang="it-IT" dirty="0" smtClean="0">
                <a:solidFill>
                  <a:prstClr val="black"/>
                </a:solidFill>
              </a:rPr>
              <a:t>attivo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Vi </a:t>
            </a:r>
            <a:r>
              <a:rPr lang="it-IT" dirty="0">
                <a:solidFill>
                  <a:prstClr val="black"/>
                </a:solidFill>
              </a:rPr>
              <a:t>si coltivano soprattutto </a:t>
            </a:r>
            <a:r>
              <a:rPr lang="it-IT" dirty="0" smtClean="0">
                <a:solidFill>
                  <a:prstClr val="black"/>
                </a:solidFill>
              </a:rPr>
              <a:t>vigneti </a:t>
            </a:r>
            <a:r>
              <a:rPr lang="it-IT" dirty="0">
                <a:solidFill>
                  <a:prstClr val="black"/>
                </a:solidFill>
              </a:rPr>
              <a:t>e d</a:t>
            </a:r>
            <a:r>
              <a:rPr lang="it-IT" dirty="0" smtClean="0">
                <a:solidFill>
                  <a:prstClr val="black"/>
                </a:solidFill>
              </a:rPr>
              <a:t>ai </a:t>
            </a:r>
            <a:r>
              <a:rPr lang="it-IT" dirty="0">
                <a:solidFill>
                  <a:prstClr val="black"/>
                </a:solidFill>
              </a:rPr>
              <a:t>monti si imbottiglia ancora un’ottima acqua minerale, ricercata anche per un effetto benefico sulla </a:t>
            </a:r>
            <a:r>
              <a:rPr lang="it-IT" dirty="0" smtClean="0">
                <a:solidFill>
                  <a:prstClr val="black"/>
                </a:solidFill>
              </a:rPr>
              <a:t>pelle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Pietro vi pose come Vescovo Demetrio (</a:t>
            </a:r>
            <a:r>
              <a:rPr lang="it-IT" i="1" dirty="0" err="1" smtClean="0">
                <a:solidFill>
                  <a:prstClr val="black"/>
                </a:solidFill>
              </a:rPr>
              <a:t>Constitutiones</a:t>
            </a:r>
            <a:r>
              <a:rPr lang="it-IT" i="1" dirty="0" smtClean="0">
                <a:solidFill>
                  <a:prstClr val="black"/>
                </a:solidFill>
              </a:rPr>
              <a:t> </a:t>
            </a:r>
            <a:r>
              <a:rPr lang="it-IT" i="1" dirty="0" err="1" smtClean="0">
                <a:solidFill>
                  <a:prstClr val="black"/>
                </a:solidFill>
              </a:rPr>
              <a:t>Apostolicae</a:t>
            </a:r>
            <a:r>
              <a:rPr lang="it-IT" i="1" dirty="0" smtClean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7, 46, 9)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4087321"/>
            <a:ext cx="8244408" cy="19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</a:t>
            </a:r>
            <a:r>
              <a:rPr lang="it-IT" dirty="0"/>
              <a:t>che è a </a:t>
            </a:r>
            <a:r>
              <a:rPr lang="it-IT" dirty="0" smtClean="0"/>
              <a:t>Filadelfia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Così parla il Santo, il Veritiero, Colui che ha la chiave di Davide: quando egli apre nessuno chiude e quando chiude nessuno </a:t>
            </a:r>
            <a:r>
              <a:rPr lang="it-IT" b="1" dirty="0" err="1" smtClean="0">
                <a:solidFill>
                  <a:srgbClr val="FF0000"/>
                </a:solidFill>
              </a:rPr>
              <a:t>apre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‘Santo’ è Colui che, partecipando in pieno della santità del Padre, la comunica all’assemblea liturgica riunita in preghiera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Gesù è ‘il Veritiero’: cioè Colui che rivela pienamente alla Chiesa se stessa perché mostra fino in fondo il pensiero del Padre su di lei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‘chiave’ indica il regno dove la vita vince per sempre sulla morte 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err="1" smtClean="0">
                <a:solidFill>
                  <a:prstClr val="black"/>
                </a:solidFill>
              </a:rPr>
              <a:t>Is</a:t>
            </a:r>
            <a:r>
              <a:rPr lang="it-IT" b="1" dirty="0" smtClean="0">
                <a:solidFill>
                  <a:prstClr val="black"/>
                </a:solidFill>
              </a:rPr>
              <a:t> 22, 22</a:t>
            </a:r>
            <a:r>
              <a:rPr lang="it-IT" dirty="0" smtClean="0">
                <a:solidFill>
                  <a:prstClr val="black"/>
                </a:solidFill>
              </a:rPr>
              <a:t>) e il riferimento a Davide porta l’immagine del ‘buon pastore’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710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Conosco </a:t>
            </a:r>
            <a:r>
              <a:rPr lang="it-IT" b="1" dirty="0">
                <a:solidFill>
                  <a:srgbClr val="FF0000"/>
                </a:solidFill>
              </a:rPr>
              <a:t>le tue opere. Ecco, ho aperto davanti a te una porta che nessuno può chiudere. Per quanto tu abbia poca forza, hai però custodito la mia parola e non hai rinnegato il mio </a:t>
            </a:r>
            <a:r>
              <a:rPr lang="it-IT" b="1" dirty="0" err="1" smtClean="0">
                <a:solidFill>
                  <a:srgbClr val="FF0000"/>
                </a:solidFill>
              </a:rPr>
              <a:t>nome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Signore ‘apre porte’ davanti alla sua Chiesa: offre alla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comunità tantissime occasioni per far crescere il bene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che già c’è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Ogni chiusura troverà in Cristo un fermo oppositore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‘poca forza’ è la consapevolezza dell’irrilevanza sociale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della comunità e l’assenza di trionfalismo che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permettono alla Chiesa di aprirsi ai doni di Gesù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‘custodire’ è non banalizzare la Parola e permetterle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di mantenere tutta la sua forza/efficacia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‘non rinnegare’ è permettere alla Parola di darci la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forza per superare le difficoltà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2" y="2420887"/>
            <a:ext cx="2461534" cy="36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9-10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Ebbene</a:t>
            </a:r>
            <a:r>
              <a:rPr lang="it-IT" b="1" dirty="0">
                <a:solidFill>
                  <a:srgbClr val="FF0000"/>
                </a:solidFill>
              </a:rPr>
              <a:t>, ti faccio dono di alcuni della sinagoga di Satana, che dicono di essere Giudei, ma </a:t>
            </a:r>
            <a:r>
              <a:rPr lang="it-IT" b="1" dirty="0" err="1">
                <a:solidFill>
                  <a:srgbClr val="FF0000"/>
                </a:solidFill>
              </a:rPr>
              <a:t>mentiscono</a:t>
            </a:r>
            <a:r>
              <a:rPr lang="it-IT" b="1" dirty="0">
                <a:solidFill>
                  <a:srgbClr val="FF0000"/>
                </a:solidFill>
              </a:rPr>
              <a:t>, perché non lo sono: li farò venire perché si prostrino ai tuoi piedi e sappiano che io ti ho amato. </a:t>
            </a:r>
            <a:r>
              <a:rPr lang="it-IT" b="1" dirty="0" smtClean="0">
                <a:solidFill>
                  <a:srgbClr val="FF0000"/>
                </a:solidFill>
              </a:rPr>
              <a:t>Poiché </a:t>
            </a:r>
            <a:r>
              <a:rPr lang="it-IT" b="1" dirty="0">
                <a:solidFill>
                  <a:srgbClr val="FF0000"/>
                </a:solidFill>
              </a:rPr>
              <a:t>hai custodito il mio invito alla perseveranza, anch'io ti custodirò nell'ora della tentazione che sta per venire sul mondo intero, per mettere alla prova gli abitanti della </a:t>
            </a:r>
            <a:r>
              <a:rPr lang="it-IT" b="1" dirty="0" err="1" smtClean="0">
                <a:solidFill>
                  <a:srgbClr val="FF0000"/>
                </a:solidFill>
              </a:rPr>
              <a:t>terra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Come ‘dono’ il Signore Gesù offre alla Chiesa di Filadelfia il superamento della tensione con la comunità ebraica (= termineranno ostilità/contrasti e ci sarà accettazione reciproca)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‘si prostrino ai tuoi piedi’ = si arriverà ad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adorare tutti insieme lo stesso Dio (senza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uniformità e senza che la Chiesa sostituisca la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Sinagoga) nel sentirsi veramente amati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C’è reciprocità tra Gesù e la Chiesa di Filadelfia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C’è ‘un’ora’ in cui si verifica la prova suprema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per la Chiesa messa in risalto dalla tentazione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95287"/>
            <a:ext cx="342900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Vengo </a:t>
            </a:r>
            <a:r>
              <a:rPr lang="it-IT" b="1" dirty="0">
                <a:solidFill>
                  <a:srgbClr val="FF0000"/>
                </a:solidFill>
              </a:rPr>
              <a:t>presto. Tieni saldo quello che hai, perché nessuno ti tolga la </a:t>
            </a:r>
            <a:r>
              <a:rPr lang="it-IT" b="1" dirty="0" err="1" smtClean="0">
                <a:solidFill>
                  <a:srgbClr val="FF0000"/>
                </a:solidFill>
              </a:rPr>
              <a:t>corona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‘Vengo </a:t>
            </a:r>
            <a:r>
              <a:rPr lang="it-IT" dirty="0" err="1" smtClean="0">
                <a:solidFill>
                  <a:prstClr val="black"/>
                </a:solidFill>
              </a:rPr>
              <a:t>presto’</a:t>
            </a:r>
            <a:r>
              <a:rPr lang="it-IT" dirty="0" smtClean="0">
                <a:solidFill>
                  <a:prstClr val="black"/>
                </a:solidFill>
              </a:rPr>
              <a:t> è un’espressione che si trova all’inizio e alla fine dell’Apocalisse (</a:t>
            </a:r>
            <a:r>
              <a:rPr lang="it-IT" i="1" dirty="0" smtClean="0">
                <a:solidFill>
                  <a:prstClr val="black"/>
                </a:solidFill>
              </a:rPr>
              <a:t>cfr. </a:t>
            </a:r>
            <a:r>
              <a:rPr lang="it-IT" b="1" dirty="0" err="1" smtClean="0">
                <a:solidFill>
                  <a:prstClr val="black"/>
                </a:solidFill>
              </a:rPr>
              <a:t>Ap</a:t>
            </a:r>
            <a:r>
              <a:rPr lang="it-IT" b="1" dirty="0" smtClean="0">
                <a:solidFill>
                  <a:prstClr val="black"/>
                </a:solidFill>
              </a:rPr>
              <a:t> 2, 16; 3, 11; 22, 7.12.20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Piano piano Gesù stabilisce la sua presenza nel mondo, vincendo gradualmente le forze del male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Alla Chiesa di Filadelfia è chiesto di ‘tenere salda’ la sua povertà (= quello che ha) per permettere a Cristo di continuare ad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agire in lei e conservare così la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corona che ha già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24036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50212"/>
            <a:ext cx="2918305" cy="26385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12-13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vincitore lo porrò come una colonna nel tempio del mio Dio e non ne uscirà mai più. Inciderò su di lui il nome del mio Dio e il nome della città del mio Dio, della nuova Gerusalemme che discende dal cielo, dal mio Dio, insieme al mio nome nuovo. </a:t>
            </a:r>
            <a:r>
              <a:rPr lang="it-IT" b="1" dirty="0" smtClean="0">
                <a:solidFill>
                  <a:srgbClr val="FF0000"/>
                </a:solidFill>
              </a:rPr>
              <a:t>Chi </a:t>
            </a:r>
            <a:r>
              <a:rPr lang="it-IT" b="1" dirty="0">
                <a:solidFill>
                  <a:srgbClr val="FF0000"/>
                </a:solidFill>
              </a:rPr>
              <a:t>ha orecchi, ascolti ciò che lo Spirito dice alle </a:t>
            </a:r>
            <a:r>
              <a:rPr lang="it-IT" b="1" dirty="0" err="1">
                <a:solidFill>
                  <a:srgbClr val="FF0000"/>
                </a:solidFill>
              </a:rPr>
              <a:t>Chiese</a:t>
            </a:r>
            <a:r>
              <a:rPr lang="it-IT" dirty="0" err="1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Colui che ‘vince’ è destinato ad appartenere a Dio, alla sua sfera, alla sua zona, a diventare una </a:t>
            </a:r>
            <a:r>
              <a:rPr lang="it-IT" i="1" dirty="0" smtClean="0">
                <a:solidFill>
                  <a:prstClr val="black"/>
                </a:solidFill>
              </a:rPr>
              <a:t>parte insostituibile </a:t>
            </a:r>
            <a:r>
              <a:rPr lang="it-IT" dirty="0" smtClean="0">
                <a:solidFill>
                  <a:prstClr val="black"/>
                </a:solidFill>
              </a:rPr>
              <a:t>della sua casa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Questa appartenenza è, ulteriormente, triplice e unica (Nome del Padre, del Figlio e della Umanità nuova)… ‘incisa’ cioè indelebile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</a:t>
            </a:r>
            <a:r>
              <a:rPr lang="it-IT" dirty="0"/>
              <a:t>3</a:t>
            </a:r>
            <a:r>
              <a:rPr lang="it-IT" dirty="0" smtClean="0"/>
              <a:t>, 14-22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/>
              <a:t>All’angelo della Chiesa che è a </a:t>
            </a:r>
            <a:r>
              <a:rPr lang="it-IT" dirty="0" err="1" smtClean="0"/>
              <a:t>Laodicèa</a:t>
            </a:r>
            <a:r>
              <a:rPr lang="it-IT" dirty="0" smtClean="0"/>
              <a:t> </a:t>
            </a:r>
            <a:r>
              <a:rPr lang="it-IT" dirty="0"/>
              <a:t>scrivi:</a:t>
            </a:r>
          </a:p>
          <a:p>
            <a:r>
              <a:rPr lang="it-IT" dirty="0" smtClean="0">
                <a:latin typeface="Calibri" panose="020F0502020204030204" pitchFamily="34" charset="0"/>
              </a:rPr>
              <a:t>“</a:t>
            </a:r>
            <a:r>
              <a:rPr lang="it-IT" dirty="0"/>
              <a:t>Così parla l'Amen, il Testimone degno di fede e veritiero, il Principio della creazione di Dio. Conosco le tue opere: tu non sei né freddo né caldo. Magari tu fossi freddo o caldo! Ma poiché sei tiepido, non sei cioè né freddo né caldo, sto per vomitarti dalla mia bocca. Tu dici: Sono ricco, mi sono arricchito, non ho bisogno di nulla. Ma non sai di essere un infelice, un miserabile, un povero, cieco e nudo. Ti consiglio di comperare da me oro purificato dal fuoco per diventare ricco, e abiti bianchi per vestirti e perché non appaia la tua vergognosa nudità, e collirio per ungerti gli occhi e recuperare la vista. Io, tutti quelli che amo, li rimprovero e li educo. Sii dunque zelante e </a:t>
            </a:r>
            <a:r>
              <a:rPr lang="it-IT" dirty="0" err="1"/>
              <a:t>convèrtiti</a:t>
            </a:r>
            <a:r>
              <a:rPr lang="it-IT" dirty="0"/>
              <a:t>. Ecco: sto alla porta e busso. Se qualcuno ascolta la mia voce e mi apre la porta, io verrò da lui, cenerò con lui ed egli con me. Il vincitore lo farò sedere con me, sul mio trono, come anche io ho vinto e siedo con il Padre mio sul suo trono. Chi ha orecchi, ascolti ciò che lo Spirito dice alle </a:t>
            </a:r>
            <a:r>
              <a:rPr lang="it-IT" dirty="0" err="1"/>
              <a:t>Chiese</a:t>
            </a:r>
            <a:r>
              <a:rPr lang="it-IT" dirty="0" err="1" smtClean="0"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  <a:endParaRPr lang="it-IT" sz="28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11/01/2019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9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8493</TotalTime>
  <Words>1425</Words>
  <Application>Microsoft Office PowerPoint</Application>
  <PresentationFormat>Presentazione su schermo (4:3)</PresentationFormat>
  <Paragraphs>150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Tema di Office</vt:lpstr>
      <vt:lpstr> Ἀποκάλυψις</vt:lpstr>
      <vt:lpstr>Apocalisse 3, 7-13</vt:lpstr>
      <vt:lpstr>Apocalisse 3, 7</vt:lpstr>
      <vt:lpstr>Apocalisse 3, 7</vt:lpstr>
      <vt:lpstr>Apocalisse 3, 8</vt:lpstr>
      <vt:lpstr>Apocalisse 3, 9-10</vt:lpstr>
      <vt:lpstr>Apocalisse 3, 11</vt:lpstr>
      <vt:lpstr>Apocalisse 3, 12-13</vt:lpstr>
      <vt:lpstr>Apocalisse 3, 14-22</vt:lpstr>
      <vt:lpstr>Apocalisse 3, 14</vt:lpstr>
      <vt:lpstr>Apocalisse 3, 14</vt:lpstr>
      <vt:lpstr>Apocalisse 3, 15-16</vt:lpstr>
      <vt:lpstr>Apocalisse 3, 17</vt:lpstr>
      <vt:lpstr>Apocalisse 3, 18-19</vt:lpstr>
      <vt:lpstr>Apocalisse 3, 20</vt:lpstr>
      <vt:lpstr>Apocalisse 3, 21-22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603</cp:revision>
  <dcterms:created xsi:type="dcterms:W3CDTF">2016-09-17T10:12:05Z</dcterms:created>
  <dcterms:modified xsi:type="dcterms:W3CDTF">2019-01-11T21:22:14Z</dcterms:modified>
</cp:coreProperties>
</file>