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7" r:id="rId2"/>
    <p:sldId id="463" r:id="rId3"/>
    <p:sldId id="465" r:id="rId4"/>
    <p:sldId id="467" r:id="rId5"/>
    <p:sldId id="469" r:id="rId6"/>
    <p:sldId id="471" r:id="rId7"/>
    <p:sldId id="473" r:id="rId8"/>
    <p:sldId id="475" r:id="rId9"/>
    <p:sldId id="477" r:id="rId10"/>
    <p:sldId id="281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38" autoAdjust="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D0AAF-06DE-49B5-87A0-AFA6F0B5965B}" type="datetimeFigureOut">
              <a:rPr lang="it-IT" smtClean="0"/>
              <a:pPr/>
              <a:t>14/11/2019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6A6FB0-A495-4426-99AA-473445AEDC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8001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5172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5439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8718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6024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8049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2718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9186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4696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FB4A-BE02-4728-82D1-395152DF085E}" type="datetime1">
              <a:rPr lang="it-IT" smtClean="0"/>
              <a:t>14/11/2019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4F1A-00A8-444C-B9EE-8682A5DD7446}" type="datetime1">
              <a:rPr lang="it-IT" smtClean="0"/>
              <a:t>14/11/2019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3A6F-EB6D-4C70-A961-4317CE24DB11}" type="datetime1">
              <a:rPr lang="it-IT" smtClean="0"/>
              <a:t>14/11/2019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8544-7B25-43A8-A75F-6ED5B3F9606E}" type="datetime1">
              <a:rPr lang="it-IT" smtClean="0"/>
              <a:t>14/11/2019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320B-FD4C-4FD0-8A25-F85032A476B9}" type="datetime1">
              <a:rPr lang="it-IT" smtClean="0"/>
              <a:t>14/11/2019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97B2-52C1-4845-B6C6-CE38EA26BCA7}" type="datetime1">
              <a:rPr lang="it-IT" smtClean="0"/>
              <a:t>14/11/2019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9D70-E5D6-437B-8EB1-7F3809E33406}" type="datetime1">
              <a:rPr lang="it-IT" smtClean="0"/>
              <a:t>14/11/2019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3C9D4-DC28-4057-B996-4DC6CABD1CD4}" type="datetime1">
              <a:rPr lang="it-IT" smtClean="0"/>
              <a:t>14/11/2019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421A-002A-4D10-8590-CBE7E1F5A7EB}" type="datetime1">
              <a:rPr lang="it-IT" smtClean="0"/>
              <a:t>14/11/2019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C2C5-CDAE-4132-89AE-EC75640394EB}" type="datetime1">
              <a:rPr lang="it-IT" smtClean="0"/>
              <a:t>14/11/2019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F3E5-09F0-4B74-AFB1-B97C2F229EC3}" type="datetime1">
              <a:rPr lang="it-IT" smtClean="0"/>
              <a:t>14/11/2019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16CB7-C267-4BDB-8E79-9BFDFD40043B}" type="datetime1">
              <a:rPr lang="it-IT" smtClean="0"/>
              <a:t>14/11/2019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979712" y="2564904"/>
            <a:ext cx="5760640" cy="4680520"/>
          </a:xfrm>
        </p:spPr>
        <p:txBody>
          <a:bodyPr>
            <a:normAutofit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el-GR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Ἀποκάλυψις</a:t>
            </a:r>
            <a:endParaRPr lang="it-IT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5446964"/>
            <a:ext cx="5760640" cy="1222395"/>
          </a:xfrm>
        </p:spPr>
        <p:txBody>
          <a:bodyPr>
            <a:normAutofit/>
          </a:bodyPr>
          <a:lstStyle/>
          <a:p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don Manuel Marciello Beltrami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23528" y="620688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endParaRPr lang="it-IT" dirty="0" smtClean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24429"/>
            <a:ext cx="6609987" cy="44886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" name="Segnaposto contenut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8680"/>
            <a:ext cx="8686800" cy="5577483"/>
          </a:xfrm>
        </p:spPr>
      </p:pic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D1FE-4F9D-47E2-A567-5CE4F77018FC}" type="datetime1">
              <a:rPr lang="it-IT" smtClean="0"/>
              <a:t>14/11/2019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686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8, 1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schemeClr val="tx1"/>
                </a:solidFill>
              </a:rPr>
              <a:pPr/>
              <a:t>2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chemeClr val="tx1"/>
                </a:solidFill>
              </a:rPr>
              <a:t>Ἀποκάλυψις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«</a:t>
            </a:r>
            <a:r>
              <a:rPr lang="it-IT" sz="2000" b="1" dirty="0">
                <a:solidFill>
                  <a:srgbClr val="FF0000"/>
                </a:solidFill>
              </a:rPr>
              <a:t>Quando l'Agnello aprì il settimo sigillo, si fece silenzio nel cielo per circa mezz'ora</a:t>
            </a:r>
            <a:r>
              <a:rPr lang="it-IT" sz="2000" dirty="0" smtClean="0"/>
              <a:t>».</a:t>
            </a:r>
          </a:p>
          <a:p>
            <a:endParaRPr lang="it-IT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v</a:t>
            </a:r>
            <a:r>
              <a:rPr lang="it-IT" sz="2000" dirty="0" smtClean="0"/>
              <a:t>iene </a:t>
            </a:r>
            <a:r>
              <a:rPr lang="it-IT" sz="2000" dirty="0"/>
              <a:t>aperto il Settimo Sigillo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e </a:t>
            </a:r>
            <a:r>
              <a:rPr lang="it-IT" sz="2000" dirty="0"/>
              <a:t>tutto tace per </a:t>
            </a:r>
            <a:r>
              <a:rPr lang="it-IT" sz="2000" dirty="0" smtClean="0"/>
              <a:t>mezz’ora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q</a:t>
            </a:r>
            <a:r>
              <a:rPr lang="it-IT" sz="2000" dirty="0" smtClean="0"/>
              <a:t>uesto </a:t>
            </a:r>
            <a:r>
              <a:rPr lang="it-IT" sz="2000" dirty="0"/>
              <a:t>silenzio è molto enigmatico: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quasi </a:t>
            </a:r>
            <a:r>
              <a:rPr lang="it-IT" sz="2000" dirty="0"/>
              <a:t>a dire che fa parte dell’agire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di </a:t>
            </a:r>
            <a:r>
              <a:rPr lang="it-IT" sz="2000" dirty="0"/>
              <a:t>Dio anche il silenzio (e non solo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la </a:t>
            </a:r>
            <a:r>
              <a:rPr lang="it-IT" sz="2000" dirty="0"/>
              <a:t>Parola o gli eventi)…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Non </a:t>
            </a:r>
            <a:r>
              <a:rPr lang="it-IT" sz="2000" dirty="0"/>
              <a:t>è un silenzio muto,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ma </a:t>
            </a:r>
            <a:r>
              <a:rPr lang="it-IT" sz="2000" dirty="0"/>
              <a:t>un silenzio da ascoltare…        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/>
          </a:p>
          <a:p>
            <a:endParaRPr lang="it-IT" sz="2000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/>
              <a:t>14/11/2019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184950"/>
            <a:ext cx="3528392" cy="387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78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8, 2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schemeClr val="tx1"/>
                </a:solidFill>
              </a:rPr>
              <a:pPr/>
              <a:t>3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chemeClr val="tx1"/>
                </a:solidFill>
              </a:rPr>
              <a:t>Ἀποκάλυψις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«</a:t>
            </a:r>
            <a:r>
              <a:rPr lang="it-IT" sz="2000" b="1" dirty="0">
                <a:solidFill>
                  <a:srgbClr val="FF0000"/>
                </a:solidFill>
              </a:rPr>
              <a:t>E vidi i sette angeli che stanno davanti a Dio, e a loro furono date sette </a:t>
            </a:r>
            <a:r>
              <a:rPr lang="it-IT" sz="2000" b="1" dirty="0" smtClean="0">
                <a:solidFill>
                  <a:srgbClr val="FF0000"/>
                </a:solidFill>
              </a:rPr>
              <a:t>trombe</a:t>
            </a:r>
            <a:r>
              <a:rPr lang="it-IT" sz="2000" dirty="0" smtClean="0"/>
              <a:t>».</a:t>
            </a:r>
          </a:p>
          <a:p>
            <a:endParaRPr lang="it-IT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i</a:t>
            </a:r>
            <a:r>
              <a:rPr lang="it-IT" sz="2000" dirty="0" smtClean="0"/>
              <a:t>l Settimo Sigillo, in realtà, è l’avvio del Settenario delle Trombe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i</a:t>
            </a:r>
            <a:r>
              <a:rPr lang="it-IT" sz="2000" dirty="0" smtClean="0"/>
              <a:t> 7 Arcangeli ricevono </a:t>
            </a:r>
            <a:br>
              <a:rPr lang="it-IT" sz="2000" dirty="0" smtClean="0"/>
            </a:br>
            <a:r>
              <a:rPr lang="it-IT" sz="2000" dirty="0" smtClean="0"/>
              <a:t>ciascuno una Tromba </a:t>
            </a:r>
            <a:br>
              <a:rPr lang="it-IT" sz="2000" dirty="0" smtClean="0"/>
            </a:br>
            <a:r>
              <a:rPr lang="it-IT" sz="2000" dirty="0" smtClean="0"/>
              <a:t>e si apprestano </a:t>
            </a:r>
            <a:br>
              <a:rPr lang="it-IT" sz="2000" dirty="0" smtClean="0"/>
            </a:br>
            <a:r>
              <a:rPr lang="it-IT" sz="2000" dirty="0" smtClean="0"/>
              <a:t>a suonarla       </a:t>
            </a:r>
            <a:endParaRPr lang="it-IT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/>
          </a:p>
          <a:p>
            <a:endParaRPr lang="it-IT" sz="2000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/>
              <a:t>14/11/2019</a:t>
            </a:fld>
            <a:endParaRPr lang="it-IT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561882"/>
            <a:ext cx="4896544" cy="3667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28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8, 3-4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schemeClr val="tx1"/>
                </a:solidFill>
              </a:rPr>
              <a:pPr/>
              <a:t>4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chemeClr val="tx1"/>
                </a:solidFill>
              </a:rPr>
              <a:t>Ἀποκάλυψις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«</a:t>
            </a:r>
            <a:r>
              <a:rPr lang="it-IT" sz="2000" b="1" dirty="0">
                <a:solidFill>
                  <a:srgbClr val="FF0000"/>
                </a:solidFill>
              </a:rPr>
              <a:t>Poi venne un altro angelo e si fermò presso l'altare, reggendo un incensiere d'oro. Gli furono dati molti profumi, perché li offrisse, insieme alle preghiere di tutti i santi, sull'altare d'oro, posto davanti al trono. E dalla mano dell'angelo il fumo degli aromi salì davanti a Dio, insieme alle preghiere dei santi</a:t>
            </a:r>
            <a:r>
              <a:rPr lang="it-IT" sz="2000" dirty="0" smtClean="0"/>
              <a:t>».</a:t>
            </a:r>
          </a:p>
          <a:p>
            <a:endParaRPr lang="it-IT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nel </a:t>
            </a:r>
            <a:r>
              <a:rPr lang="it-IT" sz="2000" dirty="0"/>
              <a:t>silenzio che abbraccia tutto, dopo l’apertura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del </a:t>
            </a:r>
            <a:r>
              <a:rPr lang="it-IT" sz="2000" dirty="0"/>
              <a:t>Settimo Sigillo, le preghiere dei santi salgono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a </a:t>
            </a:r>
            <a:r>
              <a:rPr lang="it-IT" sz="2000" dirty="0"/>
              <a:t>Dio da tutta la </a:t>
            </a:r>
            <a:r>
              <a:rPr lang="it-IT" sz="2000" dirty="0" smtClean="0"/>
              <a:t>Terra</a:t>
            </a:r>
            <a:endParaRPr lang="it-IT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c</a:t>
            </a:r>
            <a:r>
              <a:rPr lang="it-IT" sz="2000" dirty="0" smtClean="0"/>
              <a:t>’è </a:t>
            </a:r>
            <a:r>
              <a:rPr lang="it-IT" sz="2000" dirty="0"/>
              <a:t>un riferimento abbastanza chiaro alla liturgia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del </a:t>
            </a:r>
            <a:r>
              <a:rPr lang="it-IT" sz="2000" dirty="0"/>
              <a:t>Tempio di Gerusalemme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(</a:t>
            </a:r>
            <a:r>
              <a:rPr lang="it-IT" sz="2000" i="1" dirty="0"/>
              <a:t>cfr.</a:t>
            </a:r>
            <a:r>
              <a:rPr lang="it-IT" sz="2000" dirty="0"/>
              <a:t> </a:t>
            </a:r>
            <a:r>
              <a:rPr lang="it-IT" sz="2000" b="1" dirty="0"/>
              <a:t>Lc 1, 8-11</a:t>
            </a:r>
            <a:r>
              <a:rPr lang="it-IT" sz="2000" dirty="0"/>
              <a:t> e </a:t>
            </a:r>
            <a:r>
              <a:rPr lang="it-IT" sz="2000" b="1" dirty="0" err="1"/>
              <a:t>Sal</a:t>
            </a:r>
            <a:r>
              <a:rPr lang="it-IT" sz="2000" b="1" dirty="0"/>
              <a:t> 140, 2</a:t>
            </a:r>
            <a:r>
              <a:rPr lang="it-IT" sz="2000" dirty="0"/>
              <a:t>)</a:t>
            </a:r>
            <a:r>
              <a:rPr lang="it-IT" sz="2000" dirty="0" smtClean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è</a:t>
            </a:r>
            <a:r>
              <a:rPr lang="it-IT" sz="2000" dirty="0" smtClean="0"/>
              <a:t> </a:t>
            </a:r>
            <a:r>
              <a:rPr lang="it-IT" sz="2000" dirty="0"/>
              <a:t>un “segno” di cui il rito si nutre, permette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l’attivazione </a:t>
            </a:r>
            <a:r>
              <a:rPr lang="it-IT" sz="2000" dirty="0"/>
              <a:t>dell’olfatto che – viceversa – resta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escluso </a:t>
            </a:r>
            <a:r>
              <a:rPr lang="it-IT" sz="2000" dirty="0"/>
              <a:t>dall’azione liturgica </a:t>
            </a:r>
            <a:r>
              <a:rPr lang="it-IT" sz="2000" dirty="0" smtClean="0"/>
              <a:t>(</a:t>
            </a:r>
            <a:r>
              <a:rPr lang="it-IT" sz="2000" i="1" dirty="0" smtClean="0"/>
              <a:t>cfr</a:t>
            </a:r>
            <a:r>
              <a:rPr lang="it-IT" sz="2000" i="1" dirty="0"/>
              <a:t>.</a:t>
            </a:r>
            <a:r>
              <a:rPr lang="it-IT" sz="2000" dirty="0"/>
              <a:t> </a:t>
            </a:r>
            <a:r>
              <a:rPr lang="it-IT" sz="2000" b="1" dirty="0" err="1"/>
              <a:t>Ct</a:t>
            </a:r>
            <a:r>
              <a:rPr lang="it-IT" sz="2000" b="1" dirty="0"/>
              <a:t> 1, 3</a:t>
            </a:r>
            <a:r>
              <a:rPr lang="it-IT" sz="2000" dirty="0"/>
              <a:t> e </a:t>
            </a:r>
            <a:r>
              <a:rPr lang="it-IT" sz="2000" b="1" dirty="0" err="1"/>
              <a:t>Ef</a:t>
            </a:r>
            <a:r>
              <a:rPr lang="it-IT" sz="2000" b="1" dirty="0"/>
              <a:t> 5, 2</a:t>
            </a:r>
            <a:r>
              <a:rPr lang="it-IT" sz="2000" dirty="0"/>
              <a:t>)</a:t>
            </a:r>
            <a:r>
              <a:rPr lang="it-IT" sz="2000" dirty="0" smtClean="0"/>
              <a:t>   </a:t>
            </a:r>
            <a:endParaRPr lang="it-IT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/>
          </a:p>
          <a:p>
            <a:endParaRPr lang="it-IT" sz="2000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/>
              <a:t>14/11/2019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780928"/>
            <a:ext cx="2592288" cy="350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13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8, 5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schemeClr val="tx1"/>
                </a:solidFill>
              </a:rPr>
              <a:pPr/>
              <a:t>5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chemeClr val="tx1"/>
                </a:solidFill>
              </a:rPr>
              <a:t>Ἀποκάλυψις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«</a:t>
            </a:r>
            <a:r>
              <a:rPr lang="it-IT" sz="2000" b="1" dirty="0">
                <a:solidFill>
                  <a:srgbClr val="FF0000"/>
                </a:solidFill>
              </a:rPr>
              <a:t>Poi l'angelo prese l'incensiere, lo riempì del fuoco preso dall'altare e lo gettò sulla terra: ne seguirono tuoni, voci, fulmini e scosse di terremoto</a:t>
            </a:r>
            <a:r>
              <a:rPr lang="it-IT" sz="2000" dirty="0" smtClean="0"/>
              <a:t>».</a:t>
            </a:r>
          </a:p>
          <a:p>
            <a:endParaRPr lang="it-IT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le preghiere causano sempre un Giudizio di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Dio</a:t>
            </a:r>
            <a:r>
              <a:rPr lang="it-IT" sz="2000" dirty="0"/>
              <a:t>… </a:t>
            </a:r>
            <a:endParaRPr lang="it-IT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p</a:t>
            </a:r>
            <a:r>
              <a:rPr lang="it-IT" sz="2000" dirty="0" smtClean="0"/>
              <a:t>ensiamo </a:t>
            </a:r>
            <a:r>
              <a:rPr lang="it-IT" sz="2000" dirty="0"/>
              <a:t>anche alle parole di Gesù: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“</a:t>
            </a:r>
            <a:r>
              <a:rPr lang="it-IT" sz="2000" dirty="0"/>
              <a:t>Sono venuto a gettare fuoco sulla terra,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e </a:t>
            </a:r>
            <a:r>
              <a:rPr lang="it-IT" sz="2000" dirty="0"/>
              <a:t>quanto vorrei che fosse già acceso!”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(</a:t>
            </a:r>
            <a:r>
              <a:rPr lang="it-IT" sz="2000" b="1" dirty="0"/>
              <a:t>Lc 12, 49</a:t>
            </a:r>
            <a:r>
              <a:rPr lang="it-IT" sz="2000" dirty="0"/>
              <a:t>)!! </a:t>
            </a:r>
            <a:endParaRPr lang="it-IT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q</a:t>
            </a:r>
            <a:r>
              <a:rPr lang="it-IT" sz="2000" dirty="0" smtClean="0"/>
              <a:t>uesto </a:t>
            </a:r>
            <a:r>
              <a:rPr lang="it-IT" sz="2000" dirty="0"/>
              <a:t>Giudizio è la risposta alle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preghiere </a:t>
            </a:r>
            <a:r>
              <a:rPr lang="it-IT" sz="2000" dirty="0"/>
              <a:t>dei santi </a:t>
            </a:r>
            <a:endParaRPr lang="it-IT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/>
          </a:p>
          <a:p>
            <a:endParaRPr lang="it-IT" sz="2000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/>
              <a:t>14/11/2019</a:t>
            </a:fld>
            <a:endParaRPr lang="it-IT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215493"/>
            <a:ext cx="3006093" cy="4128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31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8, 6-7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schemeClr val="tx1"/>
                </a:solidFill>
              </a:rPr>
              <a:pPr/>
              <a:t>6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chemeClr val="tx1"/>
                </a:solidFill>
              </a:rPr>
              <a:t>Ἀποκάλυψις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«</a:t>
            </a:r>
            <a:r>
              <a:rPr lang="it-IT" sz="2000" b="1" dirty="0">
                <a:solidFill>
                  <a:srgbClr val="FF0000"/>
                </a:solidFill>
              </a:rPr>
              <a:t>I sette angeli, che avevano le sette trombe, si accinsero a suonarle.</a:t>
            </a:r>
          </a:p>
          <a:p>
            <a:r>
              <a:rPr lang="it-IT" sz="2000" b="1" dirty="0">
                <a:solidFill>
                  <a:srgbClr val="FF0000"/>
                </a:solidFill>
              </a:rPr>
              <a:t>Il primo suonò la tromba: grandine e fuoco, mescolati a sangue, scrosciarono sulla terra. Un terzo della terra andò bruciato, un terzo degli alberi andò bruciato e ogni erba verde andò bruciata</a:t>
            </a:r>
            <a:r>
              <a:rPr lang="it-IT" sz="2000" dirty="0" smtClean="0"/>
              <a:t>».</a:t>
            </a:r>
          </a:p>
          <a:p>
            <a:endParaRPr lang="it-IT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la </a:t>
            </a:r>
            <a:r>
              <a:rPr lang="it-IT" sz="2000" dirty="0"/>
              <a:t>limitazione ad un terzo della terra sottolinea, </a:t>
            </a:r>
            <a:r>
              <a:rPr lang="it-IT" sz="2000" dirty="0" smtClean="0"/>
              <a:t>come per gli ultimi tre cavalieri, </a:t>
            </a:r>
            <a:r>
              <a:rPr lang="it-IT" sz="2000" dirty="0"/>
              <a:t>il fatto che Dio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tiene </a:t>
            </a:r>
            <a:r>
              <a:rPr lang="it-IT" sz="2000" dirty="0"/>
              <a:t>sempre saldamente in mano le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redini </a:t>
            </a:r>
            <a:r>
              <a:rPr lang="it-IT" sz="2000" dirty="0"/>
              <a:t>di questi </a:t>
            </a:r>
            <a:r>
              <a:rPr lang="it-IT" sz="2000" dirty="0" smtClean="0"/>
              <a:t>flagelli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la </a:t>
            </a:r>
            <a:r>
              <a:rPr lang="it-IT" sz="2000" dirty="0"/>
              <a:t>P</a:t>
            </a:r>
            <a:r>
              <a:rPr lang="it-IT" sz="2000" dirty="0" smtClean="0"/>
              <a:t>rima </a:t>
            </a:r>
            <a:r>
              <a:rPr lang="it-IT" sz="2000" dirty="0"/>
              <a:t>T</a:t>
            </a:r>
            <a:r>
              <a:rPr lang="it-IT" sz="2000" dirty="0" smtClean="0"/>
              <a:t>romba </a:t>
            </a:r>
            <a:r>
              <a:rPr lang="it-IT" sz="2000" dirty="0"/>
              <a:t>porta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con </a:t>
            </a:r>
            <a:r>
              <a:rPr lang="it-IT" sz="2000" dirty="0"/>
              <a:t>sé la siccità e quindi la </a:t>
            </a:r>
            <a:r>
              <a:rPr lang="it-IT" sz="2000" dirty="0" smtClean="0"/>
              <a:t>carestia</a:t>
            </a:r>
            <a:r>
              <a:rPr lang="it-IT" sz="2000" dirty="0"/>
              <a:t> </a:t>
            </a:r>
            <a:r>
              <a:rPr lang="it-IT" sz="2000" dirty="0" smtClean="0"/>
              <a:t>(//</a:t>
            </a:r>
            <a:br>
              <a:rPr lang="it-IT" sz="2000" dirty="0" smtClean="0"/>
            </a:br>
            <a:r>
              <a:rPr lang="it-IT" sz="2000" dirty="0" smtClean="0"/>
              <a:t>col Terzo </a:t>
            </a:r>
            <a:r>
              <a:rPr lang="it-IT" sz="2000" dirty="0"/>
              <a:t>S</a:t>
            </a:r>
            <a:r>
              <a:rPr lang="it-IT" sz="2000" dirty="0" smtClean="0"/>
              <a:t>igillo)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/>
          </a:p>
          <a:p>
            <a:endParaRPr lang="it-IT" sz="2000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/>
              <a:t>14/11/2019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856151"/>
            <a:ext cx="3480048" cy="235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38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8, 8-11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schemeClr val="tx1"/>
                </a:solidFill>
              </a:rPr>
              <a:pPr/>
              <a:t>7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chemeClr val="tx1"/>
                </a:solidFill>
              </a:rPr>
              <a:t>Ἀποκάλυψις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«</a:t>
            </a:r>
            <a:r>
              <a:rPr lang="it-IT" sz="2000" b="1" dirty="0">
                <a:solidFill>
                  <a:srgbClr val="FF0000"/>
                </a:solidFill>
              </a:rPr>
              <a:t>Il secondo angelo suonò la tromba: qualcosa come una grande montagna, tutta infuocata, fu scagliato nel mare. Un terzo del mare divenne sangue, un terzo delle creature che vivono nel mare morì e un terzo delle navi andò distrutto.</a:t>
            </a:r>
          </a:p>
          <a:p>
            <a:r>
              <a:rPr lang="it-IT" sz="2000" b="1" dirty="0">
                <a:solidFill>
                  <a:srgbClr val="FF0000"/>
                </a:solidFill>
              </a:rPr>
              <a:t>Il terzo angelo suonò la tromba: cadde dal cielo una grande stella, ardente come una fiaccola, e colpì un terzo dei fiumi e le sorgenti delle acque. La stella si chiama Assenzio; un terzo delle acque si mutò in assenzio e molti uomini morirono a causa di quelle acque, che erano divenute amare</a:t>
            </a:r>
            <a:r>
              <a:rPr lang="it-IT" sz="2000" dirty="0" smtClean="0"/>
              <a:t>».</a:t>
            </a:r>
          </a:p>
          <a:p>
            <a:endParaRPr lang="it-IT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la Seconda</a:t>
            </a:r>
            <a:r>
              <a:rPr lang="it-IT" sz="2000" dirty="0"/>
              <a:t> e la </a:t>
            </a:r>
            <a:r>
              <a:rPr lang="it-IT" sz="2000" dirty="0" smtClean="0"/>
              <a:t>Terza </a:t>
            </a:r>
            <a:r>
              <a:rPr lang="it-IT" sz="2000" dirty="0"/>
              <a:t>T</a:t>
            </a:r>
            <a:r>
              <a:rPr lang="it-IT" sz="2000" dirty="0" smtClean="0"/>
              <a:t>romba </a:t>
            </a:r>
            <a:r>
              <a:rPr lang="it-IT" sz="2000" dirty="0"/>
              <a:t>prevedono </a:t>
            </a:r>
            <a:r>
              <a:rPr lang="it-IT" sz="2000" dirty="0" smtClean="0"/>
              <a:t>entrambe </a:t>
            </a:r>
            <a:r>
              <a:rPr lang="it-IT" sz="2000" dirty="0"/>
              <a:t>la caduta sulla terra di quello </a:t>
            </a:r>
            <a:r>
              <a:rPr lang="it-IT" sz="2000" dirty="0" smtClean="0"/>
              <a:t>che </a:t>
            </a:r>
            <a:r>
              <a:rPr lang="it-IT" sz="2000" dirty="0"/>
              <a:t>noi definiremmo un meteorite o una </a:t>
            </a:r>
            <a:r>
              <a:rPr lang="it-IT" sz="2000" dirty="0" smtClean="0"/>
              <a:t>cometa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i</a:t>
            </a:r>
            <a:r>
              <a:rPr lang="it-IT" sz="2000" dirty="0" smtClean="0"/>
              <a:t>l secondo astro si chiama </a:t>
            </a:r>
            <a:r>
              <a:rPr lang="it-IT" sz="2000" i="1" dirty="0" smtClean="0"/>
              <a:t>Assenzio</a:t>
            </a:r>
            <a:r>
              <a:rPr lang="it-IT" sz="2000" dirty="0" smtClean="0"/>
              <a:t>, simbolo delle tribolazioni dell’umanità (</a:t>
            </a:r>
            <a:r>
              <a:rPr lang="it-IT" sz="2000" i="1" dirty="0" smtClean="0"/>
              <a:t>cfr.</a:t>
            </a:r>
            <a:r>
              <a:rPr lang="it-IT" sz="2000" dirty="0" smtClean="0"/>
              <a:t> </a:t>
            </a:r>
            <a:r>
              <a:rPr lang="it-IT" sz="2000" b="1" dirty="0" err="1" smtClean="0"/>
              <a:t>Ger</a:t>
            </a:r>
            <a:r>
              <a:rPr lang="it-IT" sz="2000" b="1" dirty="0" smtClean="0"/>
              <a:t> 9, 14</a:t>
            </a:r>
            <a:r>
              <a:rPr lang="it-IT" sz="2000" dirty="0" smtClean="0"/>
              <a:t>; </a:t>
            </a:r>
            <a:r>
              <a:rPr lang="it-IT" sz="2000" b="1" dirty="0" err="1" smtClean="0"/>
              <a:t>Ger</a:t>
            </a:r>
            <a:r>
              <a:rPr lang="it-IT" sz="2000" b="1" dirty="0" smtClean="0"/>
              <a:t> 23, 15</a:t>
            </a:r>
            <a:r>
              <a:rPr lang="it-IT" sz="2000" dirty="0" smtClean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richiama </a:t>
            </a:r>
            <a:r>
              <a:rPr lang="it-IT" sz="2000" dirty="0" smtClean="0"/>
              <a:t>alla </a:t>
            </a:r>
            <a:r>
              <a:rPr lang="it-IT" sz="2000" dirty="0"/>
              <a:t>mente l'epidemia e la peste, già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protagoniste del Quarto </a:t>
            </a:r>
            <a:r>
              <a:rPr lang="it-IT" sz="2000" dirty="0"/>
              <a:t>S</a:t>
            </a:r>
            <a:r>
              <a:rPr lang="it-IT" sz="2000" dirty="0" smtClean="0"/>
              <a:t>igillo</a:t>
            </a:r>
            <a:r>
              <a:rPr lang="it-IT" sz="2000" dirty="0"/>
              <a:t>, come testimonia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l'analogia </a:t>
            </a:r>
            <a:r>
              <a:rPr lang="it-IT" sz="2000" dirty="0"/>
              <a:t>tra il </a:t>
            </a:r>
            <a:r>
              <a:rPr lang="it-IT" sz="2000" dirty="0" smtClean="0"/>
              <a:t>colore </a:t>
            </a:r>
            <a:r>
              <a:rPr lang="it-IT" sz="2000" dirty="0"/>
              <a:t>verdastro dell'assenzio e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il </a:t>
            </a:r>
            <a:r>
              <a:rPr lang="it-IT" sz="2000" dirty="0"/>
              <a:t>colore verdastro </a:t>
            </a:r>
            <a:r>
              <a:rPr lang="it-IT" sz="2000" dirty="0" smtClean="0"/>
              <a:t>del </a:t>
            </a:r>
            <a:r>
              <a:rPr lang="it-IT" sz="2000" dirty="0"/>
              <a:t>quarto </a:t>
            </a:r>
            <a:r>
              <a:rPr lang="it-IT" sz="2000" dirty="0" smtClean="0"/>
              <a:t>cavallo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/>
          </a:p>
          <a:p>
            <a:endParaRPr lang="it-IT" sz="2000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/>
              <a:t>14/11/2019</a:t>
            </a:fld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931835"/>
            <a:ext cx="2808312" cy="130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8, 12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schemeClr val="tx1"/>
                </a:solidFill>
              </a:rPr>
              <a:pPr/>
              <a:t>8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chemeClr val="tx1"/>
                </a:solidFill>
              </a:rPr>
              <a:t>Ἀποκάλυψις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«</a:t>
            </a:r>
            <a:r>
              <a:rPr lang="it-IT" sz="2000" b="1" dirty="0">
                <a:solidFill>
                  <a:srgbClr val="FF0000"/>
                </a:solidFill>
              </a:rPr>
              <a:t>Il quarto angelo suonò la tromba: un terzo del sole, un terzo della luna e un terzo degli astri fu colpito e così si oscurò un terzo degli astri; il giorno perse un terzo della sua luce e la notte ugualmente</a:t>
            </a:r>
            <a:r>
              <a:rPr lang="it-IT" sz="2000" dirty="0" smtClean="0"/>
              <a:t>».</a:t>
            </a:r>
          </a:p>
          <a:p>
            <a:endParaRPr lang="it-IT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Colpendo il sole, la luna e le stelle, Dio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esprime </a:t>
            </a:r>
            <a:r>
              <a:rPr lang="it-IT" sz="2000" dirty="0"/>
              <a:t>la sua volontà di colpire il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"</a:t>
            </a:r>
            <a:r>
              <a:rPr lang="it-IT" sz="2000" dirty="0"/>
              <a:t>sistema", dove per sistema si intende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il </a:t>
            </a:r>
            <a:r>
              <a:rPr lang="it-IT" sz="2000" dirty="0"/>
              <a:t>"sistema terrestre", vale a dire quello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mondano </a:t>
            </a:r>
            <a:r>
              <a:rPr lang="it-IT" sz="2000" dirty="0"/>
              <a:t>che rifiuta la via di Dio</a:t>
            </a:r>
            <a:endParaRPr lang="it-IT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/>
          </a:p>
          <a:p>
            <a:endParaRPr lang="it-IT" sz="2000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/>
              <a:t>14/11/2019</a:t>
            </a:fld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348880"/>
            <a:ext cx="3336834" cy="382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0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8, 13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schemeClr val="tx1"/>
                </a:solidFill>
              </a:rPr>
              <a:pPr/>
              <a:t>9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chemeClr val="tx1"/>
                </a:solidFill>
              </a:rPr>
              <a:t>Ἀποκάλυψις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«</a:t>
            </a:r>
            <a:r>
              <a:rPr lang="it-IT" sz="2000" b="1" dirty="0">
                <a:solidFill>
                  <a:srgbClr val="FF0000"/>
                </a:solidFill>
              </a:rPr>
              <a:t>E vidi e udii un'aquila, che volava nell'alto del cielo e che gridava a gran voce: "Guai, guai, guai agli abitanti della terra, al suono degli ultimi squilli di tromba che i tre angeli stanno per suonare!"</a:t>
            </a:r>
            <a:r>
              <a:rPr lang="it-IT" sz="2000" dirty="0" smtClean="0"/>
              <a:t>».</a:t>
            </a:r>
          </a:p>
          <a:p>
            <a:endParaRPr lang="it-IT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r</a:t>
            </a:r>
            <a:r>
              <a:rPr lang="it-IT" sz="2000" dirty="0" smtClean="0"/>
              <a:t>ipresa dello schema 4 + 3 con una cesura tra le due parti (questa volta simboleggiata da un’aquila, messaggero di Dio)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i</a:t>
            </a:r>
            <a:r>
              <a:rPr lang="it-IT" sz="2000" dirty="0" smtClean="0"/>
              <a:t>l «guai» che riprende </a:t>
            </a:r>
            <a:r>
              <a:rPr lang="it-IT" sz="2000" b="1" dirty="0" err="1" smtClean="0"/>
              <a:t>Ap</a:t>
            </a:r>
            <a:r>
              <a:rPr lang="it-IT" sz="2000" b="1" dirty="0" smtClean="0"/>
              <a:t> 6, 12-17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/>
          </a:p>
          <a:p>
            <a:endParaRPr lang="it-IT" sz="2000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/>
              <a:t>14/11/2019</a:t>
            </a:fld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417" y="3861048"/>
            <a:ext cx="4618383" cy="232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90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8916</TotalTime>
  <Words>555</Words>
  <Application>Microsoft Office PowerPoint</Application>
  <PresentationFormat>Presentazione su schermo (4:3)</PresentationFormat>
  <Paragraphs>82</Paragraphs>
  <Slides>10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Tema di Office</vt:lpstr>
      <vt:lpstr> Ἀποκάλυψις</vt:lpstr>
      <vt:lpstr>Apocalisse 8, 1</vt:lpstr>
      <vt:lpstr>Apocalisse 8, 2</vt:lpstr>
      <vt:lpstr>Apocalisse 8, 3-4</vt:lpstr>
      <vt:lpstr>Apocalisse 8, 5</vt:lpstr>
      <vt:lpstr>Apocalisse 8, 6-7</vt:lpstr>
      <vt:lpstr>Apocalisse 8, 8-11</vt:lpstr>
      <vt:lpstr>Apocalisse 8, 12</vt:lpstr>
      <vt:lpstr>Apocalisse 8, 13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Introduzione alla  Teologia</dc:title>
  <dc:creator>Manuel M. Beltrami</dc:creator>
  <cp:lastModifiedBy>don Manuel</cp:lastModifiedBy>
  <cp:revision>623</cp:revision>
  <dcterms:created xsi:type="dcterms:W3CDTF">2016-09-17T10:12:05Z</dcterms:created>
  <dcterms:modified xsi:type="dcterms:W3CDTF">2019-11-14T21:08:08Z</dcterms:modified>
</cp:coreProperties>
</file>