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444" r:id="rId3"/>
    <p:sldId id="446" r:id="rId4"/>
    <p:sldId id="448" r:id="rId5"/>
    <p:sldId id="450" r:id="rId6"/>
    <p:sldId id="452" r:id="rId7"/>
    <p:sldId id="455" r:id="rId8"/>
    <p:sldId id="457" r:id="rId9"/>
    <p:sldId id="459" r:id="rId10"/>
    <p:sldId id="461" r:id="rId11"/>
    <p:sldId id="281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0AAF-06DE-49B5-87A0-AFA6F0B5965B}" type="datetimeFigureOut">
              <a:rPr lang="it-IT" smtClean="0"/>
              <a:pPr/>
              <a:t>07/11/2019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A6FB0-A495-4426-99AA-473445AEDC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00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5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56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894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433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26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20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24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556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6FB0-A495-4426-99AA-473445AEDCBE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92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FB4A-BE02-4728-82D1-395152DF085E}" type="datetime1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4F1A-00A8-444C-B9EE-8682A5DD7446}" type="datetime1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3A6F-EB6D-4C70-A961-4317CE24DB11}" type="datetime1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8544-7B25-43A8-A75F-6ED5B3F9606E}" type="datetime1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320B-FD4C-4FD0-8A25-F85032A476B9}" type="datetime1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B2-52C1-4845-B6C6-CE38EA26BCA7}" type="datetime1">
              <a:rPr lang="it-IT" smtClean="0"/>
              <a:t>07/11/2019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9D70-E5D6-437B-8EB1-7F3809E33406}" type="datetime1">
              <a:rPr lang="it-IT" smtClean="0"/>
              <a:t>07/11/2019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C9D4-DC28-4057-B996-4DC6CABD1CD4}" type="datetime1">
              <a:rPr lang="it-IT" smtClean="0"/>
              <a:t>07/11/2019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1421A-002A-4D10-8590-CBE7E1F5A7EB}" type="datetime1">
              <a:rPr lang="it-IT" smtClean="0"/>
              <a:t>07/11/2019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C2C5-CDAE-4132-89AE-EC75640394EB}" type="datetime1">
              <a:rPr lang="it-IT" smtClean="0"/>
              <a:t>07/11/2019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F3E5-09F0-4B74-AFB1-B97C2F229EC3}" type="datetime1">
              <a:rPr lang="it-IT" smtClean="0"/>
              <a:t>07/11/2019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6CB7-C267-4BDB-8E79-9BFDFD40043B}" type="datetime1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6D44B-BC48-452A-8C26-4F5493553E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760640" cy="4680520"/>
          </a:xfrm>
        </p:spPr>
        <p:txBody>
          <a:bodyPr>
            <a:norm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el-GR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Ἀποκάλυψις</a:t>
            </a:r>
            <a:endParaRPr lang="it-IT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5446964"/>
            <a:ext cx="5760640" cy="1222395"/>
          </a:xfrm>
        </p:spPr>
        <p:txBody>
          <a:bodyPr>
            <a:normAutofit/>
          </a:bodyPr>
          <a:lstStyle/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don Manuel Marciello Beltrami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62068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4429"/>
            <a:ext cx="6609987" cy="4488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6-7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10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000" dirty="0"/>
              <a:t>Con i primi Sei Sigilli abbiamo visto le componenti della storia, quello che c’è sotto il trono di Dio, quello che c’è sulla Terra…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mentre </a:t>
            </a:r>
            <a:r>
              <a:rPr lang="it-IT" sz="2000" dirty="0"/>
              <a:t>nel mondo violenza, economia ingiusta </a:t>
            </a:r>
            <a:r>
              <a:rPr lang="it-IT" sz="2000"/>
              <a:t>e </a:t>
            </a:r>
            <a:r>
              <a:rPr lang="it-IT" sz="2000" smtClean="0"/>
              <a:t/>
            </a:r>
            <a:br>
              <a:rPr lang="it-IT" sz="2000" smtClean="0"/>
            </a:br>
            <a:r>
              <a:rPr lang="it-IT" sz="2000" smtClean="0"/>
              <a:t>morte </a:t>
            </a:r>
            <a:r>
              <a:rPr lang="it-IT" sz="2000" dirty="0"/>
              <a:t>continuano a regnare, sembrerebbe</a:t>
            </a:r>
            <a:r>
              <a:rPr lang="it-IT" sz="2000"/>
              <a:t>, </a:t>
            </a:r>
            <a:r>
              <a:rPr lang="it-IT" sz="2000" smtClean="0"/>
              <a:t/>
            </a:r>
            <a:br>
              <a:rPr lang="it-IT" sz="2000" smtClean="0"/>
            </a:br>
            <a:r>
              <a:rPr lang="it-IT" sz="2000" smtClean="0"/>
              <a:t>indisturbate </a:t>
            </a:r>
            <a:r>
              <a:rPr lang="it-IT" sz="2000" dirty="0"/>
              <a:t>(in </a:t>
            </a:r>
            <a:r>
              <a:rPr lang="it-IT" sz="2000"/>
              <a:t>realtà </a:t>
            </a:r>
            <a:r>
              <a:rPr lang="it-IT" sz="2000" smtClean="0"/>
              <a:t>combattute </a:t>
            </a:r>
            <a:r>
              <a:rPr lang="it-IT" sz="2000"/>
              <a:t>dal </a:t>
            </a:r>
            <a:r>
              <a:rPr lang="it-IT" sz="2000" smtClean="0"/>
              <a:t/>
            </a:r>
            <a:br>
              <a:rPr lang="it-IT" sz="2000" smtClean="0"/>
            </a:br>
            <a:r>
              <a:rPr lang="it-IT" sz="2000" smtClean="0"/>
              <a:t>Cavaliere </a:t>
            </a:r>
            <a:r>
              <a:rPr lang="it-IT" sz="2000" dirty="0"/>
              <a:t>Bianco)…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in </a:t>
            </a:r>
            <a:r>
              <a:rPr lang="it-IT" sz="2000" dirty="0"/>
              <a:t>Cielo ci sono già i martiri sotto l’altare di </a:t>
            </a:r>
            <a:r>
              <a:rPr lang="it-IT" sz="2000" dirty="0" smtClean="0"/>
              <a:t>Dio che </a:t>
            </a:r>
            <a:br>
              <a:rPr lang="it-IT" sz="2000" dirty="0" smtClean="0"/>
            </a:br>
            <a:r>
              <a:rPr lang="it-IT" sz="2000" dirty="0" smtClean="0"/>
              <a:t>«</a:t>
            </a:r>
            <a:r>
              <a:rPr lang="it-IT" sz="2000" dirty="0" err="1" smtClean="0"/>
              <a:t>accellerano</a:t>
            </a:r>
            <a:r>
              <a:rPr lang="it-IT" sz="2000" dirty="0" smtClean="0"/>
              <a:t>» la </a:t>
            </a:r>
            <a:r>
              <a:rPr lang="it-IT" sz="2000" dirty="0" err="1" smtClean="0"/>
              <a:t>Parousia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sulla </a:t>
            </a:r>
            <a:r>
              <a:rPr lang="it-IT" sz="2000" dirty="0"/>
              <a:t>Terra si costruisce un popolo di Dio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– </a:t>
            </a:r>
            <a:r>
              <a:rPr lang="it-IT" sz="2000" dirty="0"/>
              <a:t>la Chiesa – da Israele e da tutte le genti per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il </a:t>
            </a:r>
            <a:r>
              <a:rPr lang="it-IT" sz="2000" dirty="0"/>
              <a:t>quale ci sarà la tenda di Dio (</a:t>
            </a:r>
            <a:r>
              <a:rPr lang="it-IT" sz="2000" i="1" dirty="0"/>
              <a:t>cfr.</a:t>
            </a:r>
            <a:r>
              <a:rPr lang="it-IT" sz="2000" dirty="0"/>
              <a:t> </a:t>
            </a:r>
            <a:r>
              <a:rPr lang="it-IT" sz="2000" b="1" dirty="0" err="1"/>
              <a:t>Gv</a:t>
            </a:r>
            <a:r>
              <a:rPr lang="it-IT" sz="2000" b="1" dirty="0"/>
              <a:t> 14, 2</a:t>
            </a:r>
            <a:r>
              <a:rPr lang="it-IT" sz="2000" dirty="0"/>
              <a:t>),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preparata </a:t>
            </a:r>
            <a:r>
              <a:rPr lang="it-IT" sz="2000" dirty="0"/>
              <a:t>dal Signore a loro </a:t>
            </a:r>
            <a:r>
              <a:rPr lang="it-IT" sz="2000" dirty="0" smtClean="0"/>
              <a:t>protezione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L’Agnello </a:t>
            </a:r>
            <a:r>
              <a:rPr lang="it-IT" sz="2000" dirty="0"/>
              <a:t>diventerà Pastore (nella Risurrezione)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ed </a:t>
            </a:r>
            <a:r>
              <a:rPr lang="it-IT" sz="2000" dirty="0"/>
              <a:t>è degno di diventare pastore solo chi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è </a:t>
            </a:r>
            <a:r>
              <a:rPr lang="it-IT" sz="2000" dirty="0"/>
              <a:t>stato agnello (</a:t>
            </a:r>
            <a:r>
              <a:rPr lang="it-IT" sz="2000" i="1" dirty="0"/>
              <a:t>cfr.</a:t>
            </a:r>
            <a:r>
              <a:rPr lang="it-IT" sz="2000" dirty="0"/>
              <a:t> </a:t>
            </a:r>
            <a:r>
              <a:rPr lang="it-IT" sz="2000" b="1" dirty="0"/>
              <a:t>1Pt 2, 25</a:t>
            </a:r>
            <a:r>
              <a:rPr lang="it-IT" sz="2000" dirty="0"/>
              <a:t>)…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07/11/2019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05" y="1978238"/>
            <a:ext cx="2362200" cy="425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686800" cy="5577483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D1FE-4F9D-47E2-A567-5CE4F77018FC}" type="datetime1">
              <a:rPr lang="it-IT" smtClean="0"/>
              <a:t>07/11/2019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Ἀποκάλυψις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86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7, 1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2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Dopo questo vidi quattro angeli, che stavano ai quattro angoli della terra e trattenevano i quattro venti, perché non soffiasse vento sulla terra, né sul mare, né su alcuna pianta</a:t>
            </a:r>
            <a:r>
              <a:rPr lang="it-IT" sz="2000" dirty="0" smtClean="0"/>
              <a:t>».</a:t>
            </a:r>
          </a:p>
          <a:p>
            <a:endParaRPr lang="it-IT" sz="2000" dirty="0" smtClean="0"/>
          </a:p>
          <a:p>
            <a:r>
              <a:rPr lang="it-IT" sz="2000" dirty="0" smtClean="0"/>
              <a:t>L’apertura </a:t>
            </a:r>
            <a:r>
              <a:rPr lang="it-IT" sz="2000" dirty="0"/>
              <a:t>del Sesto Sigillo è l’inizio del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Giudizio</a:t>
            </a:r>
            <a:r>
              <a:rPr lang="it-IT" sz="2000" dirty="0"/>
              <a:t>, come abbiamo già visto: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un </a:t>
            </a:r>
            <a:r>
              <a:rPr lang="it-IT" sz="2000" dirty="0"/>
              <a:t>Giudizio </a:t>
            </a:r>
            <a:r>
              <a:rPr lang="it-IT" sz="2000" dirty="0" smtClean="0"/>
              <a:t>«divino» per </a:t>
            </a:r>
            <a:r>
              <a:rPr lang="it-IT" sz="2000" dirty="0"/>
              <a:t>coloro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che </a:t>
            </a:r>
            <a:r>
              <a:rPr lang="it-IT" sz="2000" dirty="0"/>
              <a:t>hanno commesso il male…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m</a:t>
            </a:r>
            <a:r>
              <a:rPr lang="it-IT" sz="2000" dirty="0" smtClean="0"/>
              <a:t>a </a:t>
            </a:r>
            <a:r>
              <a:rPr lang="it-IT" sz="2000" dirty="0"/>
              <a:t>per i giusti ancora sulla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Terra</a:t>
            </a:r>
            <a:r>
              <a:rPr lang="it-IT" sz="2000" dirty="0"/>
              <a:t>? Cosa accadrà a loro?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La </a:t>
            </a:r>
            <a:r>
              <a:rPr lang="it-IT" sz="2000" dirty="0"/>
              <a:t>venuta del Signore, infatti,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vedrà </a:t>
            </a:r>
            <a:r>
              <a:rPr lang="it-IT" sz="2000" dirty="0"/>
              <a:t>una parte dell’umanità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sicuramente </a:t>
            </a:r>
            <a:r>
              <a:rPr lang="it-IT" sz="2000" dirty="0"/>
              <a:t>già in cielo, ma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una </a:t>
            </a:r>
            <a:r>
              <a:rPr lang="it-IT" sz="2000" dirty="0"/>
              <a:t>parte ancora vivente sulla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Terra </a:t>
            </a:r>
            <a:r>
              <a:rPr lang="it-IT" sz="2000" dirty="0"/>
              <a:t>(</a:t>
            </a:r>
            <a:r>
              <a:rPr lang="it-IT" sz="2000" i="1" dirty="0"/>
              <a:t>cfr.</a:t>
            </a:r>
            <a:r>
              <a:rPr lang="it-IT" sz="2000" dirty="0"/>
              <a:t> </a:t>
            </a:r>
            <a:r>
              <a:rPr lang="it-IT" sz="2000" b="1" dirty="0"/>
              <a:t>1Ts 4, 13-18</a:t>
            </a:r>
            <a:r>
              <a:rPr lang="it-IT" sz="2000" dirty="0"/>
              <a:t>)…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07/11/2019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38" y="2267744"/>
            <a:ext cx="4404350" cy="39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7, 2-3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3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E vidi salire dall'oriente un altro angelo, con il sigillo del Dio vivente. E gridò a gran voce ai quattro angeli, ai quali era stato concesso di devastare la terra e il mare: "Non devastate la terra né il mare né le piante, finché non avremo impresso il sigillo sulla fronte dei servi del nostro Dio"</a:t>
            </a:r>
            <a:r>
              <a:rPr lang="it-IT" sz="2000" dirty="0" smtClean="0"/>
              <a:t>».</a:t>
            </a:r>
          </a:p>
          <a:p>
            <a:endParaRPr lang="it-IT" sz="2000" dirty="0" smtClean="0"/>
          </a:p>
          <a:p>
            <a:r>
              <a:rPr lang="it-IT" sz="2000" dirty="0"/>
              <a:t>Ancora una volta siamo davanti al grande mistero pasquale, espresso con termini ed immagini </a:t>
            </a:r>
            <a:r>
              <a:rPr lang="it-IT" sz="2000" dirty="0" err="1" smtClean="0"/>
              <a:t>vetero</a:t>
            </a:r>
            <a:r>
              <a:rPr lang="it-IT" sz="2000" dirty="0" smtClean="0"/>
              <a:t>-testamentarie: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i="1" dirty="0" smtClean="0"/>
              <a:t>cfr</a:t>
            </a:r>
            <a:r>
              <a:rPr lang="it-IT" sz="2000" i="1" dirty="0"/>
              <a:t>.</a:t>
            </a:r>
            <a:r>
              <a:rPr lang="it-IT" sz="2000" dirty="0"/>
              <a:t> </a:t>
            </a:r>
            <a:r>
              <a:rPr lang="it-IT" sz="2000" b="1" dirty="0"/>
              <a:t>Es 12, </a:t>
            </a:r>
            <a:r>
              <a:rPr lang="it-IT" sz="2000" b="1" dirty="0" smtClean="0"/>
              <a:t>12-13</a:t>
            </a:r>
            <a:r>
              <a:rPr lang="it-IT" sz="2000" dirty="0" smtClean="0"/>
              <a:t>: un segno salvezza d’Israele in </a:t>
            </a:r>
            <a:r>
              <a:rPr lang="it-IT" sz="2000" dirty="0"/>
              <a:t>quella notte di grande </a:t>
            </a:r>
            <a:r>
              <a:rPr lang="it-IT" sz="2000" dirty="0" smtClean="0"/>
              <a:t>lutto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i="1" dirty="0"/>
              <a:t>c</a:t>
            </a:r>
            <a:r>
              <a:rPr lang="it-IT" sz="2000" i="1" dirty="0" smtClean="0"/>
              <a:t>fr.</a:t>
            </a:r>
            <a:r>
              <a:rPr lang="it-IT" sz="2000" dirty="0" smtClean="0"/>
              <a:t> </a:t>
            </a:r>
            <a:r>
              <a:rPr lang="it-IT" sz="2000" b="1" dirty="0" err="1" smtClean="0"/>
              <a:t>Ez</a:t>
            </a:r>
            <a:r>
              <a:rPr lang="it-IT" sz="2000" b="1" dirty="0" smtClean="0"/>
              <a:t> 9, 1-4</a:t>
            </a:r>
            <a:r>
              <a:rPr lang="it-IT" sz="2000" dirty="0" smtClean="0"/>
              <a:t>: prima della capitolazione di Gerusalemme, i giusti verranno segnati con un «Tau» sulla fronte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07/11/2019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01" y="4319709"/>
            <a:ext cx="1292398" cy="203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7, 4-8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4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E udii il numero di coloro che furono segnati con il sigillo: </a:t>
            </a:r>
            <a:r>
              <a:rPr lang="it-IT" sz="2000" b="1" dirty="0" err="1">
                <a:solidFill>
                  <a:srgbClr val="FF0000"/>
                </a:solidFill>
              </a:rPr>
              <a:t>centoquarantaquattromila</a:t>
            </a:r>
            <a:r>
              <a:rPr lang="it-IT" sz="2000" b="1" dirty="0">
                <a:solidFill>
                  <a:srgbClr val="FF0000"/>
                </a:solidFill>
              </a:rPr>
              <a:t> segnati, provenienti da ogni tribù dei figli d'Israele: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dalla tribù di Giuda, dodicimila segnati con il sigillo;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dalla tribù di Ruben, dodicimila;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dalla tribù di </a:t>
            </a:r>
            <a:r>
              <a:rPr lang="it-IT" sz="2000" b="1" dirty="0" err="1">
                <a:solidFill>
                  <a:srgbClr val="FF0000"/>
                </a:solidFill>
              </a:rPr>
              <a:t>Gad</a:t>
            </a:r>
            <a:r>
              <a:rPr lang="it-IT" sz="2000" b="1" dirty="0">
                <a:solidFill>
                  <a:srgbClr val="FF0000"/>
                </a:solidFill>
              </a:rPr>
              <a:t>, dodicimila;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dalla tribù di </a:t>
            </a:r>
            <a:r>
              <a:rPr lang="it-IT" sz="2000" b="1" dirty="0" err="1">
                <a:solidFill>
                  <a:srgbClr val="FF0000"/>
                </a:solidFill>
              </a:rPr>
              <a:t>Aser</a:t>
            </a:r>
            <a:r>
              <a:rPr lang="it-IT" sz="2000" b="1" dirty="0">
                <a:solidFill>
                  <a:srgbClr val="FF0000"/>
                </a:solidFill>
              </a:rPr>
              <a:t>, dodicimila;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dalla tribù di </a:t>
            </a:r>
            <a:r>
              <a:rPr lang="it-IT" sz="2000" b="1" dirty="0" err="1">
                <a:solidFill>
                  <a:srgbClr val="FF0000"/>
                </a:solidFill>
              </a:rPr>
              <a:t>Nèftali</a:t>
            </a:r>
            <a:r>
              <a:rPr lang="it-IT" sz="2000" b="1" dirty="0">
                <a:solidFill>
                  <a:srgbClr val="FF0000"/>
                </a:solidFill>
              </a:rPr>
              <a:t>, dodicimila;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dalla tribù di Manasse, dodicimila;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dalla tribù di Simeone, dodicimila;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dalla tribù di Levi, dodicimila;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dalla tribù di </a:t>
            </a:r>
            <a:r>
              <a:rPr lang="it-IT" sz="2000" b="1" dirty="0" err="1">
                <a:solidFill>
                  <a:srgbClr val="FF0000"/>
                </a:solidFill>
              </a:rPr>
              <a:t>Ìssacar</a:t>
            </a:r>
            <a:r>
              <a:rPr lang="it-IT" sz="2000" b="1" dirty="0">
                <a:solidFill>
                  <a:srgbClr val="FF0000"/>
                </a:solidFill>
              </a:rPr>
              <a:t>, dodicimila;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dalla tribù di </a:t>
            </a:r>
            <a:r>
              <a:rPr lang="it-IT" sz="2000" b="1" dirty="0" err="1">
                <a:solidFill>
                  <a:srgbClr val="FF0000"/>
                </a:solidFill>
              </a:rPr>
              <a:t>Zàbulon</a:t>
            </a:r>
            <a:r>
              <a:rPr lang="it-IT" sz="2000" b="1" dirty="0">
                <a:solidFill>
                  <a:srgbClr val="FF0000"/>
                </a:solidFill>
              </a:rPr>
              <a:t>, dodicimila;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dalla tribù di Giuseppe, dodicimila;</a:t>
            </a:r>
            <a:br>
              <a:rPr lang="it-IT" sz="2000" b="1" dirty="0">
                <a:solidFill>
                  <a:srgbClr val="FF0000"/>
                </a:solidFill>
              </a:rPr>
            </a:br>
            <a:r>
              <a:rPr lang="it-IT" sz="2000" b="1" dirty="0">
                <a:solidFill>
                  <a:srgbClr val="FF0000"/>
                </a:solidFill>
              </a:rPr>
              <a:t>dalla tribù di Beniamino, dodicimila segnati con il sigillo</a:t>
            </a:r>
            <a:r>
              <a:rPr lang="it-IT" sz="2000" dirty="0" smtClean="0"/>
              <a:t>».</a:t>
            </a:r>
          </a:p>
          <a:p>
            <a:endParaRPr lang="it-IT" sz="2000" dirty="0" smtClean="0"/>
          </a:p>
          <a:p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07/11/2019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4" y="3495361"/>
            <a:ext cx="1571523" cy="19156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174239"/>
            <a:ext cx="1432616" cy="174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426882"/>
            <a:ext cx="2714625" cy="28575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7, 4-8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5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Anche nell’Apocalisse </a:t>
            </a:r>
            <a:r>
              <a:rPr lang="it-IT" sz="2000" dirty="0" smtClean="0"/>
              <a:t>il “sigillo</a:t>
            </a:r>
            <a:r>
              <a:rPr lang="it-IT" sz="2000" dirty="0"/>
              <a:t>” </a:t>
            </a:r>
            <a:r>
              <a:rPr lang="it-IT" sz="2000" dirty="0" smtClean="0"/>
              <a:t>indica </a:t>
            </a:r>
            <a:r>
              <a:rPr lang="it-IT" sz="2000" dirty="0"/>
              <a:t>coloro che devono essere salvati. </a:t>
            </a:r>
          </a:p>
          <a:p>
            <a:r>
              <a:rPr lang="it-IT" sz="2000" dirty="0" smtClean="0"/>
              <a:t>Questi uomini </a:t>
            </a:r>
            <a:r>
              <a:rPr lang="it-IT" sz="2000" dirty="0"/>
              <a:t>vengono segnati (“unti”) perché, nel Giudizio, possano sussistere e resistere: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i</a:t>
            </a:r>
            <a:r>
              <a:rPr lang="it-IT" sz="2000" dirty="0" smtClean="0"/>
              <a:t>nnanzitutto </a:t>
            </a:r>
            <a:r>
              <a:rPr lang="it-IT" sz="2000" i="1" dirty="0" smtClean="0"/>
              <a:t>Israele</a:t>
            </a:r>
            <a:r>
              <a:rPr lang="it-IT" sz="2000" dirty="0" smtClean="0"/>
              <a:t>: i 144.000 </a:t>
            </a:r>
            <a:r>
              <a:rPr lang="it-IT" sz="2000" dirty="0"/>
              <a:t>(cioè: 12 x 12 x 1000), </a:t>
            </a:r>
            <a:r>
              <a:rPr lang="it-IT" sz="2000" dirty="0" smtClean="0"/>
              <a:t>provengono equamente dalle sue 12 tribù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c</a:t>
            </a:r>
            <a:r>
              <a:rPr lang="it-IT" sz="2000" dirty="0" smtClean="0"/>
              <a:t>on </a:t>
            </a:r>
            <a:r>
              <a:rPr lang="it-IT" sz="2000" dirty="0"/>
              <a:t>questa simbologia aritmetica, l’Apocalisse sta descrivendo </a:t>
            </a:r>
            <a:r>
              <a:rPr lang="it-IT" sz="2000" b="1" dirty="0"/>
              <a:t>l’edificazione </a:t>
            </a:r>
            <a:r>
              <a:rPr lang="it-IT" sz="2000" b="1" dirty="0" smtClean="0"/>
              <a:t>della Chiesa sulla Terra</a:t>
            </a:r>
            <a:r>
              <a:rPr lang="it-IT" sz="2000" dirty="0" smtClean="0"/>
              <a:t>.</a:t>
            </a:r>
          </a:p>
          <a:p>
            <a:endParaRPr lang="it-IT" sz="2000" dirty="0" smtClean="0"/>
          </a:p>
          <a:p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07/11/2019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2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24944"/>
            <a:ext cx="2237995" cy="3356992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7, 9-10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6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Dopo queste cose vidi: ecco, una moltitudine immensa, che nessuno poteva contare, di ogni nazione, tribù, popolo e lingua. Tutti stavano in piedi davanti al trono e davanti all'Agnello, avvolti in vesti candide, e tenevano rami di palma nelle loro mani. E gridavano a gran voce: "La salvezza appartiene al nostro Dio, seduto sul trono, e all'Agnello"</a:t>
            </a:r>
            <a:r>
              <a:rPr lang="it-IT" sz="2000" dirty="0" smtClean="0"/>
              <a:t>».</a:t>
            </a:r>
          </a:p>
          <a:p>
            <a:endParaRPr lang="it-IT" sz="2000" dirty="0" smtClean="0"/>
          </a:p>
          <a:p>
            <a:r>
              <a:rPr lang="it-IT" sz="2000" dirty="0"/>
              <a:t>A</a:t>
            </a:r>
            <a:r>
              <a:rPr lang="it-IT" sz="2000" dirty="0" smtClean="0"/>
              <a:t>ppare </a:t>
            </a:r>
            <a:r>
              <a:rPr lang="it-IT" sz="2000" dirty="0"/>
              <a:t>una folla immensa (i pagani, le genti</a:t>
            </a:r>
            <a:r>
              <a:rPr lang="it-IT" sz="2000" dirty="0" smtClean="0"/>
              <a:t>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s</a:t>
            </a:r>
            <a:r>
              <a:rPr lang="it-IT" sz="2000" dirty="0" smtClean="0"/>
              <a:t>ulla </a:t>
            </a:r>
            <a:r>
              <a:rPr lang="it-IT" sz="2000" dirty="0"/>
              <a:t>Terra, quindi, la “costruzione” della Chiesa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(</a:t>
            </a:r>
            <a:r>
              <a:rPr lang="it-IT" sz="2000" dirty="0"/>
              <a:t>Israele + le genti) avviene in un momento e, davanti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al </a:t>
            </a:r>
            <a:r>
              <a:rPr lang="it-IT" sz="2000" dirty="0"/>
              <a:t>trono di </a:t>
            </a:r>
            <a:r>
              <a:rPr lang="it-IT" sz="2000" dirty="0" smtClean="0"/>
              <a:t>Dio c’è </a:t>
            </a:r>
            <a:r>
              <a:rPr lang="it-IT" sz="2000" dirty="0"/>
              <a:t>questo “nuovo popolo” costituito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dall’Israele </a:t>
            </a:r>
            <a:r>
              <a:rPr lang="it-IT" sz="2000" dirty="0"/>
              <a:t>fedele e da una moltitudine di popoli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pagani</a:t>
            </a:r>
            <a:r>
              <a:rPr lang="it-IT" sz="2000" dirty="0"/>
              <a:t>….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t</a:t>
            </a:r>
            <a:r>
              <a:rPr lang="it-IT" sz="2000" dirty="0" smtClean="0"/>
              <a:t>utti </a:t>
            </a:r>
            <a:r>
              <a:rPr lang="it-IT" sz="2000" dirty="0"/>
              <a:t>sono vestiti di bianco e hanno la palma della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vittoria </a:t>
            </a:r>
            <a:r>
              <a:rPr lang="it-IT" sz="2000" dirty="0"/>
              <a:t>in mano (</a:t>
            </a:r>
            <a:r>
              <a:rPr lang="it-IT" sz="2000" i="1" dirty="0"/>
              <a:t>cfr.</a:t>
            </a:r>
            <a:r>
              <a:rPr lang="it-IT" sz="2000" dirty="0"/>
              <a:t> </a:t>
            </a:r>
            <a:r>
              <a:rPr lang="it-IT" sz="2000" b="1" dirty="0"/>
              <a:t>1Gv 2, 13</a:t>
            </a:r>
            <a:r>
              <a:rPr lang="it-IT" sz="2000" dirty="0"/>
              <a:t>)… esprimono </a:t>
            </a:r>
            <a:r>
              <a:rPr lang="it-IT" sz="2000" dirty="0" smtClean="0"/>
              <a:t>anche</a:t>
            </a:r>
            <a:br>
              <a:rPr lang="it-IT" sz="2000" dirty="0" smtClean="0"/>
            </a:br>
            <a:r>
              <a:rPr lang="it-IT" sz="2000" dirty="0" smtClean="0"/>
              <a:t>loro </a:t>
            </a:r>
            <a:r>
              <a:rPr lang="it-IT" sz="2000" dirty="0"/>
              <a:t>ciò che Cristo ha gridato: “abbiate fiducia; io ho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vinto </a:t>
            </a:r>
            <a:r>
              <a:rPr lang="it-IT" sz="2000" dirty="0"/>
              <a:t>il mondo” (</a:t>
            </a:r>
            <a:r>
              <a:rPr lang="it-IT" sz="2000" b="1" dirty="0" err="1"/>
              <a:t>Gv</a:t>
            </a:r>
            <a:r>
              <a:rPr lang="it-IT" sz="2000" b="1" dirty="0"/>
              <a:t> 16, 33</a:t>
            </a:r>
            <a:r>
              <a:rPr lang="it-IT" sz="2000" dirty="0"/>
              <a:t>)</a:t>
            </a:r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07/11/2019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6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7, 11-12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7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E tutti gli angeli stavano attorno al trono e agli anziani e ai quattro esseri viventi, e si inchinarono con la faccia a terra davanti al trono e adorarono Dio dicendo: "Amen! Lode, gloria, sapienza, azione di grazie, onore, potenza e forza al nostro Dio nei secoli dei secoli. Amen</a:t>
            </a:r>
            <a:r>
              <a:rPr lang="it-IT" sz="2000" b="1" dirty="0" smtClean="0">
                <a:solidFill>
                  <a:srgbClr val="FF0000"/>
                </a:solidFill>
              </a:rPr>
              <a:t>"</a:t>
            </a:r>
            <a:r>
              <a:rPr lang="it-IT" sz="2000" dirty="0" smtClean="0"/>
              <a:t>».</a:t>
            </a:r>
          </a:p>
          <a:p>
            <a:endParaRPr lang="it-IT" sz="2000" dirty="0" smtClean="0"/>
          </a:p>
          <a:p>
            <a:r>
              <a:rPr lang="it-IT" sz="2000" dirty="0"/>
              <a:t>L</a:t>
            </a:r>
            <a:r>
              <a:rPr lang="it-IT" sz="2000" dirty="0" smtClean="0"/>
              <a:t>a liturgia prosegue e si espande: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 </a:t>
            </a:r>
            <a:r>
              <a:rPr lang="it-IT" sz="2000" dirty="0"/>
              <a:t>“vittoriosi” gridano a gran voce la loro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professione </a:t>
            </a:r>
            <a:r>
              <a:rPr lang="it-IT" sz="2000" dirty="0"/>
              <a:t>di fede! Si crede che Dio 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l’Agnello </a:t>
            </a:r>
            <a:r>
              <a:rPr lang="it-IT" sz="2000" dirty="0"/>
              <a:t>sono i salvatori: la salvezza compete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 </a:t>
            </a:r>
            <a:r>
              <a:rPr lang="it-IT" sz="2000" dirty="0"/>
              <a:t>loro e solo a loro!! Dio e l’Agnello sono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gli </a:t>
            </a:r>
            <a:r>
              <a:rPr lang="it-IT" sz="2000" dirty="0"/>
              <a:t>unici protagonisti della salvezza…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intervengono </a:t>
            </a:r>
            <a:r>
              <a:rPr lang="it-IT" sz="2000" dirty="0"/>
              <a:t>gli angeli e cantano una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dossologia</a:t>
            </a:r>
            <a:r>
              <a:rPr lang="it-IT" sz="2000" dirty="0"/>
              <a:t>: il verbo sottinteso è il verbo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essere </a:t>
            </a:r>
            <a:r>
              <a:rPr lang="it-IT" sz="2000" dirty="0"/>
              <a:t>all’indicativo </a:t>
            </a:r>
            <a:r>
              <a:rPr lang="it-IT" sz="2000" dirty="0" smtClean="0"/>
              <a:t>presente</a:t>
            </a:r>
            <a:endParaRPr lang="it-IT" sz="2000" dirty="0"/>
          </a:p>
          <a:p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07/11/2019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58589"/>
            <a:ext cx="2975248" cy="371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7, 13-17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8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</a:t>
            </a:r>
            <a:r>
              <a:rPr lang="it-IT" sz="2000" b="1" dirty="0">
                <a:solidFill>
                  <a:srgbClr val="FF0000"/>
                </a:solidFill>
              </a:rPr>
              <a:t>Uno degli anziani allora si rivolse a me e disse: "Questi, che sono vestiti di bianco, chi sono e da dove vengono?". Gli risposi: "Signore mio, tu lo sai". E lui: "Sono quelli che vengono dalla grande tribolazione e che hanno lavato le loro vesti, rendendole candide nel sangue dell'Agnello. Per questo stanno davanti al trono di Dio e gli prestano servizio giorno e notte nel suo tempio; e Colui che siede sul trono stenderà la sua tenda sopra di loro.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 </a:t>
            </a:r>
          </a:p>
          <a:p>
            <a:pPr algn="ctr"/>
            <a:r>
              <a:rPr lang="it-IT" sz="2000" b="1" i="1" dirty="0">
                <a:solidFill>
                  <a:srgbClr val="FF0000"/>
                </a:solidFill>
              </a:rPr>
              <a:t>Non avranno </a:t>
            </a:r>
            <a:r>
              <a:rPr lang="it-IT" sz="2000" b="1" dirty="0">
                <a:solidFill>
                  <a:srgbClr val="FF0000"/>
                </a:solidFill>
              </a:rPr>
              <a:t>più </a:t>
            </a:r>
            <a:r>
              <a:rPr lang="it-IT" sz="2000" b="1" i="1" dirty="0">
                <a:solidFill>
                  <a:srgbClr val="FF0000"/>
                </a:solidFill>
              </a:rPr>
              <a:t>fame né avranno</a:t>
            </a:r>
            <a:r>
              <a:rPr lang="it-IT" sz="2000" b="1" dirty="0">
                <a:solidFill>
                  <a:srgbClr val="FF0000"/>
                </a:solidFill>
              </a:rPr>
              <a:t> più </a:t>
            </a:r>
            <a:r>
              <a:rPr lang="it-IT" sz="2000" b="1" i="1" dirty="0">
                <a:solidFill>
                  <a:srgbClr val="FF0000"/>
                </a:solidFill>
              </a:rPr>
              <a:t>sete,</a:t>
            </a:r>
            <a:endParaRPr lang="it-IT" sz="2000" b="1" dirty="0">
              <a:solidFill>
                <a:srgbClr val="FF0000"/>
              </a:solidFill>
            </a:endParaRPr>
          </a:p>
          <a:p>
            <a:pPr algn="ctr"/>
            <a:r>
              <a:rPr lang="it-IT" sz="2000" b="1" i="1" dirty="0">
                <a:solidFill>
                  <a:srgbClr val="FF0000"/>
                </a:solidFill>
              </a:rPr>
              <a:t>non li colpirà il sole né arsura alcuna,</a:t>
            </a:r>
            <a:endParaRPr lang="it-IT" sz="2000" b="1" dirty="0">
              <a:solidFill>
                <a:srgbClr val="FF0000"/>
              </a:solidFill>
            </a:endParaRP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perché l'Agnello, che sta in mezzo al trono,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sarà il loro pastore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e li guiderà alle fonti delle acque della vita.</a:t>
            </a:r>
          </a:p>
          <a:p>
            <a:pPr algn="ctr"/>
            <a:r>
              <a:rPr lang="it-IT" sz="2000" b="1" i="1" dirty="0">
                <a:solidFill>
                  <a:srgbClr val="FF0000"/>
                </a:solidFill>
              </a:rPr>
              <a:t>E Dio asciugherà ogni lacrima dai</a:t>
            </a:r>
            <a:r>
              <a:rPr lang="it-IT" sz="2000" b="1" dirty="0">
                <a:solidFill>
                  <a:srgbClr val="FF0000"/>
                </a:solidFill>
              </a:rPr>
              <a:t> loro </a:t>
            </a:r>
            <a:r>
              <a:rPr lang="it-IT" sz="2000" b="1" i="1" dirty="0">
                <a:solidFill>
                  <a:srgbClr val="FF0000"/>
                </a:solidFill>
              </a:rPr>
              <a:t>occhi</a:t>
            </a:r>
            <a:r>
              <a:rPr lang="it-IT" sz="2000" b="1" dirty="0">
                <a:solidFill>
                  <a:srgbClr val="FF0000"/>
                </a:solidFill>
              </a:rPr>
              <a:t>"</a:t>
            </a:r>
            <a:r>
              <a:rPr lang="it-IT" sz="2000" dirty="0" smtClean="0"/>
              <a:t>».</a:t>
            </a:r>
            <a:endParaRPr lang="it-IT" sz="2000" dirty="0"/>
          </a:p>
          <a:p>
            <a:endParaRPr lang="it-IT" sz="2000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07/11/2019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31" y="3212976"/>
            <a:ext cx="1787691" cy="17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6381328"/>
            <a:ext cx="9144000" cy="7200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Apocalisse 7, 13-17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D44B-BC48-452A-8C26-4F5493553EC0}" type="slidenum">
              <a:rPr lang="it-IT" smtClean="0">
                <a:solidFill>
                  <a:schemeClr val="tx1"/>
                </a:solidFill>
              </a:rPr>
              <a:pPr/>
              <a:t>9</a:t>
            </a:fld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chemeClr val="tx1"/>
                </a:solidFill>
              </a:rPr>
              <a:t>Ἀποκάλυψις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9512" y="1484784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000" dirty="0" smtClean="0"/>
              <a:t>Il dialogo </a:t>
            </a:r>
            <a:r>
              <a:rPr lang="it-IT" sz="2000" dirty="0"/>
              <a:t>tra uno degli anziani e Giovanni: </a:t>
            </a:r>
            <a:endParaRPr lang="it-IT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Giovanni resta umile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il </a:t>
            </a:r>
            <a:r>
              <a:rPr lang="it-IT" sz="2000" dirty="0"/>
              <a:t>vegliardo rivela </a:t>
            </a:r>
            <a:r>
              <a:rPr lang="it-IT" sz="2000" dirty="0" smtClean="0"/>
              <a:t>chi siano quelli vestiti con candide vesti: </a:t>
            </a:r>
            <a:r>
              <a:rPr lang="it-IT" sz="2000" dirty="0"/>
              <a:t>costoro sono quelli che vengono dalla “grande tribolazione”, cioè hanno passato la prova, e hanno reso candide le loro vesti lavandole nel sangue dell’Agnello (è la remissione dei peccati, secondo la formula </a:t>
            </a:r>
            <a:r>
              <a:rPr lang="it-IT" sz="2000" dirty="0" smtClean="0"/>
              <a:t>pasquale)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/>
              <a:t>e</a:t>
            </a:r>
            <a:r>
              <a:rPr lang="it-IT" sz="2000" dirty="0" smtClean="0"/>
              <a:t>ssi saranno </a:t>
            </a:r>
            <a:r>
              <a:rPr lang="it-IT" sz="2000" dirty="0"/>
              <a:t>custoditi, protetti,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nutriti</a:t>
            </a:r>
            <a:r>
              <a:rPr lang="it-IT" sz="2000" dirty="0"/>
              <a:t>, guidati alle sorgenti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della </a:t>
            </a:r>
            <a:r>
              <a:rPr lang="it-IT" sz="2000" dirty="0"/>
              <a:t>vita… loro che piangevano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(</a:t>
            </a:r>
            <a:r>
              <a:rPr lang="it-IT" sz="2000" dirty="0"/>
              <a:t>a causa della grande prova)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avranno </a:t>
            </a:r>
            <a:r>
              <a:rPr lang="it-IT" sz="2000" dirty="0"/>
              <a:t>Dio che asciugherà le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loro </a:t>
            </a:r>
            <a:r>
              <a:rPr lang="it-IT" sz="2000" dirty="0"/>
              <a:t>lacrime…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4C68-3673-433A-8748-5865DFB52DB5}" type="datetime1">
              <a:rPr lang="it-IT" smtClean="0"/>
              <a:t>07/11/2019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63078"/>
            <a:ext cx="4439534" cy="29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8916</TotalTime>
  <Words>705</Words>
  <Application>Microsoft Office PowerPoint</Application>
  <PresentationFormat>Presentazione su schermo (4:3)</PresentationFormat>
  <Paragraphs>95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Tema di Office</vt:lpstr>
      <vt:lpstr> Ἀποκάλυψις</vt:lpstr>
      <vt:lpstr>Apocalisse 7, 1</vt:lpstr>
      <vt:lpstr>Apocalisse 7, 2-3</vt:lpstr>
      <vt:lpstr>Apocalisse 7, 4-8</vt:lpstr>
      <vt:lpstr>Apocalisse 7, 4-8</vt:lpstr>
      <vt:lpstr>Apocalisse 7, 9-10</vt:lpstr>
      <vt:lpstr>Apocalisse 7, 11-12</vt:lpstr>
      <vt:lpstr>Apocalisse 7, 13-17</vt:lpstr>
      <vt:lpstr>Apocalisse 7, 13-17</vt:lpstr>
      <vt:lpstr>Apocalisse 6-7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 Teologia</dc:title>
  <dc:creator>Manuel M. Beltrami</dc:creator>
  <cp:lastModifiedBy>don Manuel</cp:lastModifiedBy>
  <cp:revision>623</cp:revision>
  <dcterms:created xsi:type="dcterms:W3CDTF">2016-09-17T10:12:05Z</dcterms:created>
  <dcterms:modified xsi:type="dcterms:W3CDTF">2019-11-07T20:59:23Z</dcterms:modified>
</cp:coreProperties>
</file>