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406" r:id="rId3"/>
    <p:sldId id="408" r:id="rId4"/>
    <p:sldId id="410" r:id="rId5"/>
    <p:sldId id="412" r:id="rId6"/>
    <p:sldId id="414" r:id="rId7"/>
    <p:sldId id="416" r:id="rId8"/>
    <p:sldId id="418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 varScale="1">
        <p:scale>
          <a:sx n="63" d="100"/>
          <a:sy n="63" d="100"/>
        </p:scale>
        <p:origin x="-8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0AAF-06DE-49B5-87A0-AFA6F0B5965B}" type="datetimeFigureOut">
              <a:rPr lang="it-IT" smtClean="0"/>
              <a:pPr/>
              <a:t>23/02/2019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A6FB0-A495-4426-99AA-473445AEDC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800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3752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0709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2121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241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44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5432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833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FB4A-BE02-4728-82D1-395152DF085E}" type="datetime1">
              <a:rPr lang="it-IT" smtClean="0"/>
              <a:pPr/>
              <a:t>23/02/2019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4F1A-00A8-444C-B9EE-8682A5DD7446}" type="datetime1">
              <a:rPr lang="it-IT" smtClean="0"/>
              <a:pPr/>
              <a:t>23/02/2019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3A6F-EB6D-4C70-A961-4317CE24DB11}" type="datetime1">
              <a:rPr lang="it-IT" smtClean="0"/>
              <a:pPr/>
              <a:t>23/02/2019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544-7B25-43A8-A75F-6ED5B3F9606E}" type="datetime1">
              <a:rPr lang="it-IT" smtClean="0"/>
              <a:pPr/>
              <a:t>23/02/2019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320B-FD4C-4FD0-8A25-F85032A476B9}" type="datetime1">
              <a:rPr lang="it-IT" smtClean="0"/>
              <a:pPr/>
              <a:t>23/02/2019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97B2-52C1-4845-B6C6-CE38EA26BCA7}" type="datetime1">
              <a:rPr lang="it-IT" smtClean="0"/>
              <a:pPr/>
              <a:t>23/02/2019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9D70-E5D6-437B-8EB1-7F3809E33406}" type="datetime1">
              <a:rPr lang="it-IT" smtClean="0"/>
              <a:pPr/>
              <a:t>23/02/2019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C9D4-DC28-4057-B996-4DC6CABD1CD4}" type="datetime1">
              <a:rPr lang="it-IT" smtClean="0"/>
              <a:pPr/>
              <a:t>23/02/2019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421A-002A-4D10-8590-CBE7E1F5A7EB}" type="datetime1">
              <a:rPr lang="it-IT" smtClean="0"/>
              <a:pPr/>
              <a:t>23/02/2019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C2C5-CDAE-4132-89AE-EC75640394EB}" type="datetime1">
              <a:rPr lang="it-IT" smtClean="0"/>
              <a:pPr/>
              <a:t>23/02/2019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F3E5-09F0-4B74-AFB1-B97C2F229EC3}" type="datetime1">
              <a:rPr lang="it-IT" smtClean="0"/>
              <a:pPr/>
              <a:t>23/02/2019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6CB7-C267-4BDB-8E79-9BFDFD40043B}" type="datetime1">
              <a:rPr lang="it-IT" smtClean="0"/>
              <a:pPr/>
              <a:t>23/02/2019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760640" cy="4680520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el-G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Ἀποκάλυψις</a:t>
            </a:r>
            <a:endParaRPr lang="it-IT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5446964"/>
            <a:ext cx="5760640" cy="1222395"/>
          </a:xfrm>
        </p:spPr>
        <p:txBody>
          <a:bodyPr>
            <a:norm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don Manuel Marciello Beltrami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6206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24429"/>
            <a:ext cx="6609987" cy="448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6, 1-8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2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Comincia il “</a:t>
            </a:r>
            <a:r>
              <a:rPr lang="it-IT" sz="2000" b="1" dirty="0"/>
              <a:t>Settenario dei Sigilli</a:t>
            </a:r>
            <a:r>
              <a:rPr lang="it-IT" sz="2000" dirty="0"/>
              <a:t>”, forse il più famoso di tutti i Settenari dell’Apocalisse e uno dei più rappresentati dalle arti figurative. Nonostante le apparenze, questo Settenario non andrebbe letto in chiave catastrofista!! Come è normale nell’Apocalisse, il Settenario è formato da 4 visioni + 3 visioni con una relativa autonomia tra la sua prima parte (4 visioni = visioni che riguardano la Terra) e la sua seconda parte (3 visioni = visioni che riguardano il Cielo</a:t>
            </a:r>
            <a:r>
              <a:rPr lang="it-IT" sz="2000" dirty="0" smtClean="0"/>
              <a:t>).</a:t>
            </a:r>
          </a:p>
          <a:p>
            <a:pPr lvl="1"/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pPr/>
              <a:t>23/02/2019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3613" y="3451860"/>
            <a:ext cx="3778707" cy="283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7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6, 1-8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3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2000" dirty="0" smtClean="0"/>
              <a:t>Siamo </a:t>
            </a:r>
            <a:r>
              <a:rPr lang="it-IT" sz="2000" dirty="0"/>
              <a:t>arrivati al punto in cui l’Agnello ha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preso </a:t>
            </a:r>
            <a:r>
              <a:rPr lang="it-IT" sz="2000" dirty="0"/>
              <a:t>il libro sigillato con 7 sigilli. Ma </a:t>
            </a:r>
            <a:r>
              <a:rPr lang="it-IT" sz="2000" dirty="0" smtClean="0"/>
              <a:t>che</a:t>
            </a:r>
            <a:br>
              <a:rPr lang="it-IT" sz="2000" dirty="0" smtClean="0"/>
            </a:br>
            <a:r>
              <a:rPr lang="it-IT" sz="2000" dirty="0" smtClean="0"/>
              <a:t>cos’è </a:t>
            </a:r>
            <a:r>
              <a:rPr lang="it-IT" sz="2000" dirty="0"/>
              <a:t>questo libro, scritto verso e retro,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dunque</a:t>
            </a:r>
            <a:r>
              <a:rPr lang="it-IT" sz="2000" dirty="0"/>
              <a:t>, “pieno” di parole? C’è,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indubbiamente</a:t>
            </a:r>
            <a:r>
              <a:rPr lang="it-IT" sz="2000" dirty="0"/>
              <a:t>, una polisemia nell’immagine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 </a:t>
            </a:r>
            <a:r>
              <a:rPr lang="it-IT" sz="2000" dirty="0"/>
              <a:t>libro: è il libro della storia degli uomini?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È </a:t>
            </a:r>
            <a:r>
              <a:rPr lang="it-IT" sz="2000" dirty="0"/>
              <a:t>l’AT? Entrambe le possibilità sono legittime,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dal </a:t>
            </a:r>
            <a:r>
              <a:rPr lang="it-IT" sz="2000" dirty="0"/>
              <a:t>momento che il libro della storia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dell’umanità </a:t>
            </a:r>
            <a:r>
              <a:rPr lang="it-IT" sz="2000" dirty="0"/>
              <a:t>nient’altro è che il </a:t>
            </a:r>
            <a:r>
              <a:rPr lang="it-IT" sz="2000" dirty="0" smtClean="0"/>
              <a:t>libro</a:t>
            </a:r>
            <a:br>
              <a:rPr lang="it-IT" sz="2000" dirty="0" smtClean="0"/>
            </a:br>
            <a:r>
              <a:rPr lang="it-IT" sz="2000" dirty="0" smtClean="0"/>
              <a:t>della </a:t>
            </a:r>
            <a:r>
              <a:rPr lang="it-IT" sz="2000" dirty="0"/>
              <a:t>storia scritto da Israele (l’AT, appunto)!!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pPr/>
              <a:t>23/02/2019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340768"/>
            <a:ext cx="296267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6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6, 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4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 smtClean="0">
                <a:solidFill>
                  <a:srgbClr val="FF0000"/>
                </a:solidFill>
              </a:rPr>
              <a:t>E vidi, quando l'Agnello sciolse il primo dei sette sigilli, </a:t>
            </a:r>
            <a:r>
              <a:rPr lang="it-IT" sz="2000" b="1" dirty="0">
                <a:solidFill>
                  <a:srgbClr val="FF0000"/>
                </a:solidFill>
              </a:rPr>
              <a:t>e udii il primo dei quattro esseri viventi che diceva come con voce di tuono: "</a:t>
            </a:r>
            <a:r>
              <a:rPr lang="it-IT" sz="2000" b="1" dirty="0" smtClean="0">
                <a:solidFill>
                  <a:srgbClr val="FF0000"/>
                </a:solidFill>
              </a:rPr>
              <a:t>Vieni"</a:t>
            </a:r>
            <a:r>
              <a:rPr lang="it-IT" sz="2000" dirty="0" smtClean="0"/>
              <a:t>».</a:t>
            </a:r>
          </a:p>
          <a:p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Questo </a:t>
            </a:r>
            <a:r>
              <a:rPr lang="it-IT" sz="2000" dirty="0"/>
              <a:t>è il grido della Chiesa (giudaica) antica: “</a:t>
            </a:r>
            <a:r>
              <a:rPr lang="it-IT" sz="2000" dirty="0" err="1"/>
              <a:t>Maranathà</a:t>
            </a:r>
            <a:r>
              <a:rPr lang="it-IT" sz="2000" dirty="0"/>
              <a:t>” (“Signore vieni”) perché l’attesa escatologica – lo sappiamo – era fortissima nei primi secoli cristiani (si invocava la venuta di Dio più della sua misericordia). </a:t>
            </a:r>
            <a:endParaRPr lang="it-IT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Q</a:t>
            </a:r>
            <a:r>
              <a:rPr lang="it-IT" sz="2000" dirty="0" smtClean="0"/>
              <a:t>uesto </a:t>
            </a:r>
            <a:r>
              <a:rPr lang="it-IT" sz="2000" dirty="0"/>
              <a:t>ritorno avviene già ora e non è confinato solo alla fine dei tempi: l’</a:t>
            </a:r>
            <a:r>
              <a:rPr lang="it-IT" sz="2000" dirty="0" err="1"/>
              <a:t>Eschaton</a:t>
            </a:r>
            <a:r>
              <a:rPr lang="it-IT" sz="2000" dirty="0"/>
              <a:t> porterà a compimento quanto già ora avviene!! </a:t>
            </a:r>
            <a:endParaRPr lang="it-IT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Bernardo e la dottrina delle «tre venute» del Verbo</a:t>
            </a:r>
          </a:p>
          <a:p>
            <a:pPr lvl="1"/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pPr/>
              <a:t>23/02/2019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603" y="4077072"/>
            <a:ext cx="3810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5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6, 2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5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E vidi: ecco, un cavallo bianco. Colui che lo cavalcava aveva un arco; gli fu data una corona ed egli uscì vittorioso per vincere ancora</a:t>
            </a:r>
            <a:r>
              <a:rPr lang="it-IT" sz="2000" dirty="0" smtClean="0"/>
              <a:t>».</a:t>
            </a:r>
          </a:p>
          <a:p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Figura totalmente positiva (</a:t>
            </a:r>
            <a:r>
              <a:rPr lang="it-IT" sz="2000" i="1" dirty="0" smtClean="0"/>
              <a:t>cfr. </a:t>
            </a:r>
            <a:r>
              <a:rPr lang="it-IT" sz="2000" b="1" dirty="0" err="1" smtClean="0"/>
              <a:t>Ap</a:t>
            </a:r>
            <a:r>
              <a:rPr lang="it-IT" sz="2000" b="1" dirty="0" smtClean="0"/>
              <a:t> 19, 11-16</a:t>
            </a:r>
            <a:r>
              <a:rPr lang="it-IT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È Gesù, il Cristo glorioso e il Giudice finale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È, contemporaneamente, la sua Parola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Ci si sofferma sull’agire di questo cavaliere </a:t>
            </a:r>
            <a:br>
              <a:rPr lang="it-IT" sz="2000" dirty="0" smtClean="0"/>
            </a:br>
            <a:r>
              <a:rPr lang="it-IT" sz="2000" dirty="0" smtClean="0"/>
              <a:t>(il suo vincere, anche se in un clima che </a:t>
            </a:r>
            <a:br>
              <a:rPr lang="it-IT" sz="2000" dirty="0" smtClean="0"/>
            </a:br>
            <a:r>
              <a:rPr lang="it-IT" sz="2000" dirty="0" smtClean="0"/>
              <a:t>sembra sommesso)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La prima componente della storia è la Parola,</a:t>
            </a:r>
            <a:br>
              <a:rPr lang="it-IT" sz="2000" dirty="0" smtClean="0"/>
            </a:br>
            <a:r>
              <a:rPr lang="it-IT" sz="2000" dirty="0" smtClean="0"/>
              <a:t>che la guida e la trasforma in storia della </a:t>
            </a:r>
            <a:br>
              <a:rPr lang="it-IT" sz="2000" dirty="0" smtClean="0"/>
            </a:br>
            <a:r>
              <a:rPr lang="it-IT" sz="2000" dirty="0" smtClean="0"/>
              <a:t>salvezza</a:t>
            </a:r>
          </a:p>
          <a:p>
            <a:pPr lvl="1"/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pPr/>
              <a:t>23/02/2019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267743"/>
            <a:ext cx="2660275" cy="38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3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6, 3-4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6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Quando l'Agnello aprì il secondo sigillo, udii il secondo essere vivente che diceva: "Vieni". Allora uscì un altro cavallo, rosso fuoco. A colui che lo cavalcava fu dato potere di togliere la pace dalla terra e di far sì che si sgozzassero a vicenda, e gli fu consegnata una grande spada</a:t>
            </a:r>
            <a:r>
              <a:rPr lang="it-IT" sz="2000" dirty="0" smtClean="0"/>
              <a:t>».</a:t>
            </a:r>
          </a:p>
          <a:p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Rappresenta il male (= rosso, colore demoniaco)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Il male si esprime sempre attraverso la </a:t>
            </a:r>
            <a:br>
              <a:rPr lang="it-IT" sz="2000" dirty="0" smtClean="0"/>
            </a:br>
            <a:r>
              <a:rPr lang="it-IT" sz="2000" dirty="0" smtClean="0"/>
              <a:t>violenza (</a:t>
            </a:r>
            <a:r>
              <a:rPr lang="it-IT" sz="2000" i="1" dirty="0" smtClean="0"/>
              <a:t>cfr.</a:t>
            </a:r>
            <a:r>
              <a:rPr lang="it-IT" sz="2000" dirty="0" smtClean="0"/>
              <a:t> </a:t>
            </a:r>
            <a:r>
              <a:rPr lang="it-IT" sz="2000" b="1" dirty="0" err="1" smtClean="0"/>
              <a:t>Gen</a:t>
            </a:r>
            <a:r>
              <a:rPr lang="it-IT" sz="2000" b="1" dirty="0" smtClean="0"/>
              <a:t> 4, 1-16</a:t>
            </a:r>
            <a:r>
              <a:rPr lang="it-IT" sz="2000" dirty="0" smtClean="0"/>
              <a:t>): è la nostra animalità</a:t>
            </a:r>
            <a:br>
              <a:rPr lang="it-IT" sz="2000" dirty="0" smtClean="0"/>
            </a:br>
            <a:r>
              <a:rPr lang="it-IT" sz="2000" dirty="0" smtClean="0"/>
              <a:t>che emerge (principio di sopravvivenza a </a:t>
            </a:r>
            <a:br>
              <a:rPr lang="it-IT" sz="2000" dirty="0" smtClean="0"/>
            </a:br>
            <a:r>
              <a:rPr lang="it-IT" sz="2000" dirty="0" smtClean="0"/>
              <a:t>scapito della sopravvivenza altrui)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Nella Chiesa antica solo tre peccati richiedevano</a:t>
            </a:r>
            <a:br>
              <a:rPr lang="it-IT" sz="2000" dirty="0" smtClean="0"/>
            </a:br>
            <a:r>
              <a:rPr lang="it-IT" sz="2000" dirty="0" smtClean="0"/>
              <a:t>la Penitenza pubblica: apostasia, assassinio e </a:t>
            </a:r>
            <a:br>
              <a:rPr lang="it-IT" sz="2000" dirty="0" smtClean="0"/>
            </a:br>
            <a:r>
              <a:rPr lang="it-IT" sz="2000" dirty="0" smtClean="0"/>
              <a:t>incesto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Il cammino spirituale come «umanizzazione»</a:t>
            </a:r>
            <a:br>
              <a:rPr lang="it-IT" sz="2000" dirty="0" smtClean="0"/>
            </a:br>
            <a:r>
              <a:rPr lang="it-IT" sz="2000" dirty="0" smtClean="0"/>
              <a:t>della bestia che è in noi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lvl="1"/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pPr/>
              <a:t>23/02/2019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992" y="2603924"/>
            <a:ext cx="2354808" cy="36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6, 5-6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7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Quando l'Agnello aprì il terzo sigillo, udii il terzo essere vivente che diceva: "Vieni". E vidi: ecco, un cavallo nero. Colui che lo cavalcava aveva una bilancia in mano. E udii come una voce in mezzo ai quattro esseri viventi, che diceva: "Una misura di grano per un denaro, e tre misure d'orzo per un denaro! Olio e vino non siano toccati"</a:t>
            </a:r>
            <a:r>
              <a:rPr lang="it-IT" sz="2000" dirty="0" smtClean="0"/>
              <a:t>».</a:t>
            </a:r>
          </a:p>
          <a:p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È l’economia, il commercio, il denaro</a:t>
            </a:r>
            <a:br>
              <a:rPr lang="it-IT" sz="2000" dirty="0" smtClean="0"/>
            </a:br>
            <a:r>
              <a:rPr lang="it-IT" sz="2000" dirty="0" smtClean="0"/>
              <a:t>(quel potere che crea poveri e ricchi)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La politica economica imposta da </a:t>
            </a:r>
            <a:br>
              <a:rPr lang="it-IT" sz="2000" dirty="0" smtClean="0"/>
            </a:br>
            <a:r>
              <a:rPr lang="it-IT" sz="2000" dirty="0" smtClean="0"/>
              <a:t>Domiziano nel 92 (blocco delle </a:t>
            </a:r>
            <a:br>
              <a:rPr lang="it-IT" sz="2000" dirty="0" smtClean="0"/>
            </a:br>
            <a:r>
              <a:rPr lang="it-IT" sz="2000" dirty="0" smtClean="0"/>
              <a:t>importazioni di vino dall’Asia e </a:t>
            </a:r>
            <a:br>
              <a:rPr lang="it-IT" sz="2000" dirty="0" smtClean="0"/>
            </a:br>
            <a:r>
              <a:rPr lang="it-IT" sz="2000" dirty="0" smtClean="0"/>
              <a:t>innalzamento del prezzo dei cereali)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lvl="1"/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pPr/>
              <a:t>23/02/2019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8670" y="2880232"/>
            <a:ext cx="3721006" cy="32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8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6, 7-8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8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Quando l'Agnello aprì il quarto sigillo, udii la voce del quarto essere vivente che diceva: "Vieni". E vidi: ecco, un cavallo verde. Colui che lo cavalcava si chiamava Morte e gli inferi lo seguivano. Fu dato loro potere sopra un quarto della terra, per sterminare con la spada, con la fame, con la peste e con le fiere della terra</a:t>
            </a:r>
            <a:r>
              <a:rPr lang="it-IT" sz="2000" dirty="0" smtClean="0"/>
              <a:t>».</a:t>
            </a:r>
          </a:p>
          <a:p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L’ultima «costante» della storia: la morte</a:t>
            </a:r>
            <a:br>
              <a:rPr lang="it-IT" sz="2000" dirty="0" smtClean="0"/>
            </a:br>
            <a:r>
              <a:rPr lang="it-IT" sz="2000" dirty="0" smtClean="0"/>
              <a:t>con le sue manifestazioni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Giovanni afferma che gli ultimi tre Cavalieri</a:t>
            </a:r>
            <a:br>
              <a:rPr lang="it-IT" sz="2000" dirty="0" smtClean="0"/>
            </a:br>
            <a:r>
              <a:rPr lang="it-IT" sz="2000" dirty="0" smtClean="0"/>
              <a:t>hanno solo ¼ di potere sulla storia (non ne </a:t>
            </a:r>
            <a:br>
              <a:rPr lang="it-IT" sz="2000" dirty="0" smtClean="0"/>
            </a:br>
            <a:r>
              <a:rPr lang="it-IT" sz="2000" dirty="0" smtClean="0"/>
              <a:t>hanno il potere assoluto)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Solo un Cavaliere vince e vincerà: </a:t>
            </a:r>
            <a:r>
              <a:rPr lang="it-IT" sz="2000" smtClean="0"/>
              <a:t>la Parola di</a:t>
            </a:r>
            <a:br>
              <a:rPr lang="it-IT" sz="2000" smtClean="0"/>
            </a:br>
            <a:r>
              <a:rPr lang="it-IT" sz="2000" smtClean="0"/>
              <a:t>Dio</a:t>
            </a:r>
            <a:endParaRPr lang="it-IT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lvl="1"/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pPr/>
              <a:t>23/02/2019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780928"/>
            <a:ext cx="2439967" cy="34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4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8915</TotalTime>
  <Words>574</Words>
  <Application>Microsoft Office PowerPoint</Application>
  <PresentationFormat>Presentazione su schermo (4:3)</PresentationFormat>
  <Paragraphs>73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 Ἀποκάλυψις</vt:lpstr>
      <vt:lpstr>Apocalisse 6, 1-8</vt:lpstr>
      <vt:lpstr>Apocalisse 6, 1-8</vt:lpstr>
      <vt:lpstr>Apocalisse 6, 1</vt:lpstr>
      <vt:lpstr>Apocalisse 6, 2</vt:lpstr>
      <vt:lpstr>Apocalisse 6, 3-4</vt:lpstr>
      <vt:lpstr>Apocalisse 6, 5-6</vt:lpstr>
      <vt:lpstr>Apocalisse 6, 7-8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 Teologia</dc:title>
  <dc:creator>Manuel M. Beltrami</dc:creator>
  <cp:lastModifiedBy>Tiziano</cp:lastModifiedBy>
  <cp:revision>622</cp:revision>
  <dcterms:created xsi:type="dcterms:W3CDTF">2016-09-17T10:12:05Z</dcterms:created>
  <dcterms:modified xsi:type="dcterms:W3CDTF">2019-02-23T09:23:22Z</dcterms:modified>
</cp:coreProperties>
</file>