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517" r:id="rId2"/>
    <p:sldId id="535" r:id="rId3"/>
    <p:sldId id="537" r:id="rId4"/>
    <p:sldId id="539" r:id="rId5"/>
    <p:sldId id="541" r:id="rId6"/>
    <p:sldId id="543" r:id="rId7"/>
    <p:sldId id="545" r:id="rId8"/>
    <p:sldId id="547" r:id="rId9"/>
    <p:sldId id="519" r:id="rId10"/>
    <p:sldId id="549" r:id="rId11"/>
    <p:sldId id="551" r:id="rId12"/>
    <p:sldId id="553" r:id="rId13"/>
    <p:sldId id="555" r:id="rId14"/>
    <p:sldId id="557" r:id="rId15"/>
    <p:sldId id="559" r:id="rId16"/>
    <p:sldId id="56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D0AAF-06DE-49B5-87A0-AFA6F0B5965B}" type="datetimeFigureOut">
              <a:rPr lang="it-IT" smtClean="0"/>
              <a:pPr/>
              <a:t>23/11/2018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A6FB0-A495-4426-99AA-473445AEDC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00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40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91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11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40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88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15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62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15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91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16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99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00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13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77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5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63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5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07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1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FB4A-BE02-4728-82D1-395152DF085E}" type="datetime1">
              <a:rPr lang="it-IT" smtClean="0"/>
              <a:t>23/11/2018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4F1A-00A8-444C-B9EE-8682A5DD7446}" type="datetime1">
              <a:rPr lang="it-IT" smtClean="0"/>
              <a:t>23/11/2018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3A6F-EB6D-4C70-A961-4317CE24DB11}" type="datetime1">
              <a:rPr lang="it-IT" smtClean="0"/>
              <a:t>23/11/2018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8544-7B25-43A8-A75F-6ED5B3F9606E}" type="datetime1">
              <a:rPr lang="it-IT" smtClean="0"/>
              <a:t>23/11/2018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320B-FD4C-4FD0-8A25-F85032A476B9}" type="datetime1">
              <a:rPr lang="it-IT" smtClean="0"/>
              <a:t>23/11/2018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97B2-52C1-4845-B6C6-CE38EA26BCA7}" type="datetime1">
              <a:rPr lang="it-IT" smtClean="0"/>
              <a:t>23/11/2018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9D70-E5D6-437B-8EB1-7F3809E33406}" type="datetime1">
              <a:rPr lang="it-IT" smtClean="0"/>
              <a:t>23/11/2018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C9D4-DC28-4057-B996-4DC6CABD1CD4}" type="datetime1">
              <a:rPr lang="it-IT" smtClean="0"/>
              <a:t>23/11/2018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421A-002A-4D10-8590-CBE7E1F5A7EB}" type="datetime1">
              <a:rPr lang="it-IT" smtClean="0"/>
              <a:t>23/11/2018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C2C5-CDAE-4132-89AE-EC75640394EB}" type="datetime1">
              <a:rPr lang="it-IT" smtClean="0"/>
              <a:t>23/11/2018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F3E5-09F0-4B74-AFB1-B97C2F229EC3}" type="datetime1">
              <a:rPr lang="it-IT" smtClean="0"/>
              <a:t>23/11/2018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16CB7-C267-4BDB-8E79-9BFDFD40043B}" type="datetime1">
              <a:rPr lang="it-IT" smtClean="0"/>
              <a:t>23/11/2018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2, 18-29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</a:t>
            </a:r>
            <a:r>
              <a:rPr lang="it-IT" dirty="0">
                <a:solidFill>
                  <a:prstClr val="black"/>
                </a:solidFill>
              </a:rPr>
              <a:t>All’angelo della Chiesa che è a </a:t>
            </a:r>
            <a:r>
              <a:rPr lang="it-IT" dirty="0" err="1" smtClean="0">
                <a:solidFill>
                  <a:prstClr val="black"/>
                </a:solidFill>
              </a:rPr>
              <a:t>Tiàtira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>
                <a:solidFill>
                  <a:prstClr val="black"/>
                </a:solidFill>
              </a:rPr>
              <a:t>scrivi: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“Così </a:t>
            </a:r>
            <a:r>
              <a:rPr lang="it-IT" dirty="0">
                <a:solidFill>
                  <a:prstClr val="black"/>
                </a:solidFill>
              </a:rPr>
              <a:t>parla il Figlio di Dio, Colui che ha gli occhi fiammeggianti come fuoco e i piedi simili a bronzo splendente. </a:t>
            </a:r>
            <a:r>
              <a:rPr lang="it-IT" dirty="0" smtClean="0">
                <a:solidFill>
                  <a:prstClr val="black"/>
                </a:solidFill>
              </a:rPr>
              <a:t>Conosco </a:t>
            </a:r>
            <a:r>
              <a:rPr lang="it-IT" dirty="0">
                <a:solidFill>
                  <a:prstClr val="black"/>
                </a:solidFill>
              </a:rPr>
              <a:t>le tue opere, la carità, la fede, il servizio e la costanza e so che le tue ultime opere sono migliori delle prime. </a:t>
            </a:r>
            <a:r>
              <a:rPr lang="it-IT" dirty="0" smtClean="0">
                <a:solidFill>
                  <a:prstClr val="black"/>
                </a:solidFill>
              </a:rPr>
              <a:t>Ma </a:t>
            </a:r>
            <a:r>
              <a:rPr lang="it-IT" dirty="0">
                <a:solidFill>
                  <a:prstClr val="black"/>
                </a:solidFill>
              </a:rPr>
              <a:t>ho da rimproverarti che lasci fare a </a:t>
            </a:r>
            <a:r>
              <a:rPr lang="it-IT" dirty="0" err="1">
                <a:solidFill>
                  <a:prstClr val="black"/>
                </a:solidFill>
              </a:rPr>
              <a:t>Gezabele</a:t>
            </a:r>
            <a:r>
              <a:rPr lang="it-IT" dirty="0">
                <a:solidFill>
                  <a:prstClr val="black"/>
                </a:solidFill>
              </a:rPr>
              <a:t>, la donna che si dichiara profetessa e seduce i miei servi, insegnando a darsi alla prostituzione e a mangiare carni immolate agli idoli. </a:t>
            </a:r>
            <a:r>
              <a:rPr lang="it-IT" dirty="0" smtClean="0">
                <a:solidFill>
                  <a:prstClr val="black"/>
                </a:solidFill>
              </a:rPr>
              <a:t>Io </a:t>
            </a:r>
            <a:r>
              <a:rPr lang="it-IT" dirty="0">
                <a:solidFill>
                  <a:prstClr val="black"/>
                </a:solidFill>
              </a:rPr>
              <a:t>le ho dato tempo per convertirsi, ma lei non vuole convertirsi dalla sua prostituzione. </a:t>
            </a:r>
            <a:r>
              <a:rPr lang="it-IT" dirty="0" smtClean="0">
                <a:solidFill>
                  <a:prstClr val="black"/>
                </a:solidFill>
              </a:rPr>
              <a:t>Ebbene</a:t>
            </a:r>
            <a:r>
              <a:rPr lang="it-IT" dirty="0">
                <a:solidFill>
                  <a:prstClr val="black"/>
                </a:solidFill>
              </a:rPr>
              <a:t>, io getterò lei in un letto di dolore e coloro che commettono adulterio con lei in una grande tribolazione, se non si convertiranno dalle opere che ha loro insegnato. </a:t>
            </a:r>
            <a:r>
              <a:rPr lang="it-IT" dirty="0" smtClean="0">
                <a:solidFill>
                  <a:prstClr val="black"/>
                </a:solidFill>
              </a:rPr>
              <a:t>Colpirò </a:t>
            </a:r>
            <a:r>
              <a:rPr lang="it-IT" dirty="0">
                <a:solidFill>
                  <a:prstClr val="black"/>
                </a:solidFill>
              </a:rPr>
              <a:t>a morte i suoi figli e tutte le Chiese sapranno che io sono Colui che scruta gli affetti e i pensieri degli uomini, e darò a ciascuno di voi secondo le sue opere. </a:t>
            </a:r>
            <a:r>
              <a:rPr lang="it-IT" dirty="0" smtClean="0">
                <a:solidFill>
                  <a:prstClr val="black"/>
                </a:solidFill>
              </a:rPr>
              <a:t>A </a:t>
            </a:r>
            <a:r>
              <a:rPr lang="it-IT" dirty="0">
                <a:solidFill>
                  <a:prstClr val="black"/>
                </a:solidFill>
              </a:rPr>
              <a:t>quegli altri poi di </a:t>
            </a:r>
            <a:r>
              <a:rPr lang="it-IT" dirty="0" err="1">
                <a:solidFill>
                  <a:prstClr val="black"/>
                </a:solidFill>
              </a:rPr>
              <a:t>Tiàtira</a:t>
            </a:r>
            <a:r>
              <a:rPr lang="it-IT" dirty="0">
                <a:solidFill>
                  <a:prstClr val="black"/>
                </a:solidFill>
              </a:rPr>
              <a:t> che non seguono questa dottrina e che non hanno conosciuto le profondità di Satana - come le chiamano -, a voi io dico: non vi imporrò un altro peso, </a:t>
            </a:r>
            <a:r>
              <a:rPr lang="it-IT" dirty="0" smtClean="0">
                <a:solidFill>
                  <a:prstClr val="black"/>
                </a:solidFill>
              </a:rPr>
              <a:t>ma </a:t>
            </a:r>
            <a:r>
              <a:rPr lang="it-IT" dirty="0">
                <a:solidFill>
                  <a:prstClr val="black"/>
                </a:solidFill>
              </a:rPr>
              <a:t>quello che possedete tenetelo saldo fino a quando verrò. </a:t>
            </a:r>
            <a:r>
              <a:rPr lang="it-IT" dirty="0" smtClean="0">
                <a:solidFill>
                  <a:prstClr val="black"/>
                </a:solidFill>
              </a:rPr>
              <a:t>Al </a:t>
            </a:r>
            <a:r>
              <a:rPr lang="it-IT" dirty="0">
                <a:solidFill>
                  <a:prstClr val="black"/>
                </a:solidFill>
              </a:rPr>
              <a:t>vincitore che custodisce sino alla fine le mie </a:t>
            </a:r>
            <a:r>
              <a:rPr lang="it-IT" dirty="0" smtClean="0">
                <a:solidFill>
                  <a:prstClr val="black"/>
                </a:solidFill>
              </a:rPr>
              <a:t>opere darò </a:t>
            </a:r>
            <a:r>
              <a:rPr lang="it-IT" dirty="0">
                <a:solidFill>
                  <a:prstClr val="black"/>
                </a:solidFill>
              </a:rPr>
              <a:t>autorità sopra le nazioni: </a:t>
            </a:r>
            <a:r>
              <a:rPr lang="it-IT" dirty="0" smtClean="0">
                <a:solidFill>
                  <a:prstClr val="black"/>
                </a:solidFill>
              </a:rPr>
              <a:t>le </a:t>
            </a:r>
            <a:r>
              <a:rPr lang="it-IT" dirty="0">
                <a:solidFill>
                  <a:prstClr val="black"/>
                </a:solidFill>
              </a:rPr>
              <a:t>governerà con scettro di </a:t>
            </a:r>
            <a:r>
              <a:rPr lang="it-IT" dirty="0" smtClean="0">
                <a:solidFill>
                  <a:prstClr val="black"/>
                </a:solidFill>
              </a:rPr>
              <a:t>ferro, come </a:t>
            </a:r>
            <a:r>
              <a:rPr lang="it-IT" dirty="0">
                <a:solidFill>
                  <a:prstClr val="black"/>
                </a:solidFill>
              </a:rPr>
              <a:t>vasi di argilla si </a:t>
            </a:r>
            <a:r>
              <a:rPr lang="it-IT" dirty="0" smtClean="0">
                <a:solidFill>
                  <a:prstClr val="black"/>
                </a:solidFill>
              </a:rPr>
              <a:t>frantumeranno, con </a:t>
            </a:r>
            <a:r>
              <a:rPr lang="it-IT" dirty="0">
                <a:solidFill>
                  <a:prstClr val="black"/>
                </a:solidFill>
              </a:rPr>
              <a:t>la stessa autorità che ho ricevuto dal Padre mio; e a lui darò la stella del mattino. </a:t>
            </a:r>
            <a:r>
              <a:rPr lang="it-IT" dirty="0" smtClean="0">
                <a:solidFill>
                  <a:prstClr val="black"/>
                </a:solidFill>
              </a:rPr>
              <a:t>Chi </a:t>
            </a:r>
            <a:r>
              <a:rPr lang="it-IT" dirty="0">
                <a:solidFill>
                  <a:prstClr val="black"/>
                </a:solidFill>
              </a:rPr>
              <a:t>ha orecchi, ascolti ciò che lo Spirito dice alle </a:t>
            </a:r>
            <a:r>
              <a:rPr lang="it-IT" dirty="0" err="1">
                <a:solidFill>
                  <a:prstClr val="black"/>
                </a:solidFill>
              </a:rPr>
              <a:t>Chieseˮ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3, 1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</a:t>
            </a:r>
            <a:r>
              <a:rPr lang="it-IT" dirty="0">
                <a:solidFill>
                  <a:prstClr val="black"/>
                </a:solidFill>
              </a:rPr>
              <a:t>All’angelo della Chiesa </a:t>
            </a:r>
            <a:r>
              <a:rPr lang="it-IT" b="1" dirty="0">
                <a:solidFill>
                  <a:srgbClr val="FF0000"/>
                </a:solidFill>
              </a:rPr>
              <a:t>che è a </a:t>
            </a:r>
            <a:r>
              <a:rPr lang="it-IT" b="1" dirty="0" smtClean="0">
                <a:solidFill>
                  <a:srgbClr val="FF0000"/>
                </a:solidFill>
              </a:rPr>
              <a:t>Sardi </a:t>
            </a:r>
            <a:r>
              <a:rPr lang="it-IT" dirty="0">
                <a:solidFill>
                  <a:prstClr val="black"/>
                </a:solidFill>
              </a:rPr>
              <a:t>scrivi:</a:t>
            </a:r>
          </a:p>
          <a:p>
            <a:r>
              <a:rPr lang="it-IT" dirty="0">
                <a:solidFill>
                  <a:prstClr val="black"/>
                </a:solidFill>
              </a:rPr>
              <a:t>“Così parla Colui che possiede i sette spiriti di Dio e le sette stelle. Conosco le tue opere; ti si crede vivo, e sei </a:t>
            </a:r>
            <a:r>
              <a:rPr lang="it-IT" dirty="0" err="1" smtClean="0">
                <a:solidFill>
                  <a:prstClr val="black"/>
                </a:solidFill>
              </a:rPr>
              <a:t>mortoˮ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Famosa metropoli dell’antichità, situata a 50 Km a sud di </a:t>
            </a:r>
            <a:r>
              <a:rPr lang="it-IT" dirty="0" err="1" smtClean="0">
                <a:solidFill>
                  <a:prstClr val="black"/>
                </a:solidFill>
              </a:rPr>
              <a:t>Tiàtira</a:t>
            </a:r>
            <a:endParaRPr lang="it-IT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Notevole centro commerciale nel I secolo d. C.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13" y="3356991"/>
            <a:ext cx="4803652" cy="273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3, 1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11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</a:t>
            </a:r>
            <a:r>
              <a:rPr lang="it-IT" dirty="0">
                <a:solidFill>
                  <a:prstClr val="black"/>
                </a:solidFill>
              </a:rPr>
              <a:t>All’angelo della </a:t>
            </a:r>
            <a:r>
              <a:rPr lang="it-IT" dirty="0"/>
              <a:t>Chiesa che è a </a:t>
            </a:r>
            <a:r>
              <a:rPr lang="it-IT" dirty="0" smtClean="0"/>
              <a:t>Sardi </a:t>
            </a:r>
            <a:r>
              <a:rPr lang="it-IT" dirty="0">
                <a:solidFill>
                  <a:prstClr val="black"/>
                </a:solidFill>
              </a:rPr>
              <a:t>scrivi:</a:t>
            </a:r>
          </a:p>
          <a:p>
            <a:r>
              <a:rPr lang="it-IT" dirty="0">
                <a:solidFill>
                  <a:prstClr val="black"/>
                </a:solidFill>
              </a:rPr>
              <a:t>“</a:t>
            </a:r>
            <a:r>
              <a:rPr lang="it-IT" b="1" dirty="0">
                <a:solidFill>
                  <a:srgbClr val="FF0000"/>
                </a:solidFill>
              </a:rPr>
              <a:t>Così parla Colui che possiede i sette spiriti di Dio e le sette stelle</a:t>
            </a:r>
            <a:r>
              <a:rPr lang="it-IT" dirty="0">
                <a:solidFill>
                  <a:prstClr val="black"/>
                </a:solidFill>
              </a:rPr>
              <a:t>. Conosco le tue opere; ti si crede vivo, e sei </a:t>
            </a:r>
            <a:r>
              <a:rPr lang="it-IT" dirty="0" err="1" smtClean="0">
                <a:solidFill>
                  <a:prstClr val="black"/>
                </a:solidFill>
              </a:rPr>
              <a:t>mortoˮ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Il Signore si presenta come Colui che ha la pienezza dello Spirito ed è in relazione con tutta la Chiesa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Le immagini della grande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visione di </a:t>
            </a:r>
            <a:r>
              <a:rPr lang="it-IT" b="1" dirty="0" err="1" smtClean="0">
                <a:solidFill>
                  <a:prstClr val="black"/>
                </a:solidFill>
              </a:rPr>
              <a:t>Ap</a:t>
            </a:r>
            <a:r>
              <a:rPr lang="it-IT" b="1" dirty="0" smtClean="0">
                <a:solidFill>
                  <a:prstClr val="black"/>
                </a:solidFill>
              </a:rPr>
              <a:t> 1, 9-20 </a:t>
            </a:r>
            <a:r>
              <a:rPr lang="it-IT" dirty="0" smtClean="0">
                <a:solidFill>
                  <a:prstClr val="black"/>
                </a:solidFill>
              </a:rPr>
              <a:t>vengono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finemente rielaborate nei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capitoli 2-3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20" y="3140968"/>
            <a:ext cx="4519392" cy="28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3, 1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</a:t>
            </a:r>
            <a:r>
              <a:rPr lang="it-IT" dirty="0">
                <a:solidFill>
                  <a:prstClr val="black"/>
                </a:solidFill>
              </a:rPr>
              <a:t>All’angelo della Chiesa che è a </a:t>
            </a:r>
            <a:r>
              <a:rPr lang="it-IT" dirty="0" smtClean="0">
                <a:solidFill>
                  <a:prstClr val="black"/>
                </a:solidFill>
              </a:rPr>
              <a:t>Sardi </a:t>
            </a:r>
            <a:r>
              <a:rPr lang="it-IT" dirty="0">
                <a:solidFill>
                  <a:prstClr val="black"/>
                </a:solidFill>
              </a:rPr>
              <a:t>scrivi:</a:t>
            </a:r>
          </a:p>
          <a:p>
            <a:r>
              <a:rPr lang="it-IT" dirty="0">
                <a:solidFill>
                  <a:prstClr val="black"/>
                </a:solidFill>
              </a:rPr>
              <a:t>“</a:t>
            </a:r>
            <a:r>
              <a:rPr lang="it-IT" dirty="0"/>
              <a:t>Così parla Colui che possiede i sette spiriti di Dio e le sette stelle</a:t>
            </a:r>
            <a:r>
              <a:rPr lang="it-IT" dirty="0">
                <a:solidFill>
                  <a:prstClr val="black"/>
                </a:solidFill>
              </a:rPr>
              <a:t>. </a:t>
            </a:r>
            <a:r>
              <a:rPr lang="it-IT" b="1" dirty="0">
                <a:solidFill>
                  <a:srgbClr val="FF0000"/>
                </a:solidFill>
              </a:rPr>
              <a:t>Conosco le tue opere; ti si crede vivo, e sei </a:t>
            </a:r>
            <a:r>
              <a:rPr lang="it-IT" b="1" dirty="0" err="1" smtClean="0">
                <a:solidFill>
                  <a:srgbClr val="FF0000"/>
                </a:solidFill>
              </a:rPr>
              <a:t>morto</a:t>
            </a:r>
            <a:r>
              <a:rPr lang="it-IT" dirty="0" err="1" smtClean="0">
                <a:solidFill>
                  <a:prstClr val="black"/>
                </a:solidFill>
              </a:rPr>
              <a:t>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Il Signore mette in evidenza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una antitesi tra ciò che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‘sembra’ la Chiesa di Sardi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(= viva) e ciò che è (= morta)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62397"/>
            <a:ext cx="5004048" cy="33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3, </a:t>
            </a:r>
            <a:r>
              <a:rPr lang="it-IT" dirty="0"/>
              <a:t>2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13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«“</a:t>
            </a:r>
            <a:r>
              <a:rPr lang="it-IT" b="1" dirty="0" smtClean="0">
                <a:solidFill>
                  <a:srgbClr val="FF0000"/>
                </a:solidFill>
              </a:rPr>
              <a:t>Sii </a:t>
            </a:r>
            <a:r>
              <a:rPr lang="it-IT" b="1" dirty="0">
                <a:solidFill>
                  <a:srgbClr val="FF0000"/>
                </a:solidFill>
              </a:rPr>
              <a:t>vigilante, rinvigorisci ciò che rimane e sta per morire, perché non ho trovato perfette le tue opere davanti al mio </a:t>
            </a:r>
            <a:r>
              <a:rPr lang="it-IT" b="1" dirty="0" err="1" smtClean="0">
                <a:solidFill>
                  <a:srgbClr val="FF0000"/>
                </a:solidFill>
              </a:rPr>
              <a:t>Dio</a:t>
            </a:r>
            <a:r>
              <a:rPr lang="it-IT" dirty="0" err="1" smtClean="0">
                <a:solidFill>
                  <a:prstClr val="black"/>
                </a:solidFill>
              </a:rPr>
              <a:t>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L’invito alla vigilanza mette in evidenza che la tentazione della Chiesa di Sardi è </a:t>
            </a:r>
            <a:r>
              <a:rPr lang="it-IT" b="1" i="1" dirty="0" smtClean="0">
                <a:solidFill>
                  <a:prstClr val="black"/>
                </a:solidFill>
              </a:rPr>
              <a:t>il sonno</a:t>
            </a:r>
            <a:endParaRPr lang="it-IT" dirty="0" smtClean="0">
              <a:solidFill>
                <a:prstClr val="black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a</a:t>
            </a:r>
            <a:r>
              <a:rPr lang="it-IT" dirty="0" smtClean="0">
                <a:solidFill>
                  <a:prstClr val="black"/>
                </a:solidFill>
              </a:rPr>
              <a:t>scolto svogliato, pesante, esteriore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della Parola di Dio nel quale non ci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coinvolgiamo (</a:t>
            </a:r>
            <a:r>
              <a:rPr lang="it-IT" i="1" dirty="0" smtClean="0">
                <a:solidFill>
                  <a:prstClr val="black"/>
                </a:solidFill>
              </a:rPr>
              <a:t>cfr.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b="1" dirty="0" smtClean="0">
                <a:solidFill>
                  <a:prstClr val="black"/>
                </a:solidFill>
              </a:rPr>
              <a:t>Lc 9, 32</a:t>
            </a:r>
            <a:r>
              <a:rPr lang="it-IT" dirty="0" smtClean="0">
                <a:solidFill>
                  <a:prstClr val="black"/>
                </a:solidFill>
              </a:rPr>
              <a:t>) e che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favorisce l’idolatria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q</a:t>
            </a:r>
            <a:r>
              <a:rPr lang="it-IT" dirty="0" smtClean="0">
                <a:solidFill>
                  <a:prstClr val="black"/>
                </a:solidFill>
              </a:rPr>
              <a:t>uell’appesantimento del cuore che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srgbClr val="000000"/>
                </a:solidFill>
              </a:rPr>
              <a:t>non </a:t>
            </a:r>
            <a:r>
              <a:rPr lang="it-IT" dirty="0">
                <a:solidFill>
                  <a:srgbClr val="000000"/>
                </a:solidFill>
              </a:rPr>
              <a:t>permette di cogliere il senso di ciò </a:t>
            </a:r>
            <a:r>
              <a:rPr lang="it-IT" dirty="0" smtClean="0">
                <a:solidFill>
                  <a:srgbClr val="000000"/>
                </a:solidFill>
              </a:rPr>
              <a:t/>
            </a:r>
            <a:br>
              <a:rPr lang="it-IT" dirty="0" smtClean="0">
                <a:solidFill>
                  <a:srgbClr val="000000"/>
                </a:solidFill>
              </a:rPr>
            </a:br>
            <a:r>
              <a:rPr lang="it-IT" dirty="0" smtClean="0">
                <a:solidFill>
                  <a:srgbClr val="000000"/>
                </a:solidFill>
              </a:rPr>
              <a:t>che </a:t>
            </a:r>
            <a:r>
              <a:rPr lang="it-IT" dirty="0">
                <a:solidFill>
                  <a:srgbClr val="000000"/>
                </a:solidFill>
              </a:rPr>
              <a:t>sta accadendo, che si lascia </a:t>
            </a:r>
            <a:r>
              <a:rPr lang="it-IT" dirty="0" smtClean="0">
                <a:solidFill>
                  <a:srgbClr val="000000"/>
                </a:solidFill>
              </a:rPr>
              <a:t/>
            </a:r>
            <a:br>
              <a:rPr lang="it-IT" dirty="0" smtClean="0">
                <a:solidFill>
                  <a:srgbClr val="000000"/>
                </a:solidFill>
              </a:rPr>
            </a:br>
            <a:r>
              <a:rPr lang="it-IT" dirty="0" smtClean="0">
                <a:solidFill>
                  <a:srgbClr val="000000"/>
                </a:solidFill>
              </a:rPr>
              <a:t>sorprendere </a:t>
            </a:r>
            <a:r>
              <a:rPr lang="it-IT" dirty="0">
                <a:solidFill>
                  <a:srgbClr val="000000"/>
                </a:solidFill>
              </a:rPr>
              <a:t>dagli avvenimenti </a:t>
            </a:r>
            <a:r>
              <a:rPr lang="it-IT" dirty="0" smtClean="0">
                <a:solidFill>
                  <a:srgbClr val="000000"/>
                </a:solidFill>
              </a:rPr>
              <a:t/>
            </a:r>
            <a:br>
              <a:rPr lang="it-IT" dirty="0" smtClean="0">
                <a:solidFill>
                  <a:srgbClr val="000000"/>
                </a:solidFill>
              </a:rPr>
            </a:br>
            <a:r>
              <a:rPr lang="it-IT" dirty="0" smtClean="0">
                <a:solidFill>
                  <a:srgbClr val="000000"/>
                </a:solidFill>
              </a:rPr>
              <a:t>esteriori</a:t>
            </a:r>
            <a:r>
              <a:rPr lang="it-IT" dirty="0">
                <a:solidFill>
                  <a:srgbClr val="000000"/>
                </a:solidFill>
              </a:rPr>
              <a:t>, magari negativi, </a:t>
            </a:r>
            <a:r>
              <a:rPr lang="it-IT" dirty="0" smtClean="0">
                <a:solidFill>
                  <a:srgbClr val="000000"/>
                </a:solidFill>
              </a:rPr>
              <a:t>dolorosi </a:t>
            </a:r>
            <a:br>
              <a:rPr lang="it-IT" dirty="0" smtClean="0">
                <a:solidFill>
                  <a:srgbClr val="000000"/>
                </a:solidFill>
              </a:rPr>
            </a:br>
            <a:r>
              <a:rPr lang="it-IT" dirty="0" smtClean="0">
                <a:solidFill>
                  <a:srgbClr val="000000"/>
                </a:solidFill>
              </a:rPr>
              <a:t>e </a:t>
            </a:r>
            <a:r>
              <a:rPr lang="it-IT" dirty="0">
                <a:solidFill>
                  <a:srgbClr val="000000"/>
                </a:solidFill>
              </a:rPr>
              <a:t>brancola nel </a:t>
            </a:r>
            <a:r>
              <a:rPr lang="it-IT" dirty="0" smtClean="0">
                <a:solidFill>
                  <a:srgbClr val="000000"/>
                </a:solidFill>
              </a:rPr>
              <a:t>buio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smtClean="0">
                <a:solidFill>
                  <a:prstClr val="black"/>
                </a:solidFill>
              </a:rPr>
              <a:t>(</a:t>
            </a:r>
            <a:r>
              <a:rPr lang="it-IT" i="1" dirty="0" smtClean="0">
                <a:solidFill>
                  <a:prstClr val="black"/>
                </a:solidFill>
              </a:rPr>
              <a:t>cfr.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b="1" dirty="0" smtClean="0">
                <a:solidFill>
                  <a:prstClr val="black"/>
                </a:solidFill>
              </a:rPr>
              <a:t>Lc 21, 34</a:t>
            </a:r>
            <a:r>
              <a:rPr lang="it-IT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08920"/>
            <a:ext cx="350100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3, </a:t>
            </a:r>
            <a:r>
              <a:rPr lang="it-IT" dirty="0"/>
              <a:t>3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14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«“</a:t>
            </a:r>
            <a:r>
              <a:rPr lang="it-IT" b="1" dirty="0" smtClean="0">
                <a:solidFill>
                  <a:srgbClr val="FF0000"/>
                </a:solidFill>
              </a:rPr>
              <a:t>Ricorda </a:t>
            </a:r>
            <a:r>
              <a:rPr lang="it-IT" b="1" dirty="0">
                <a:solidFill>
                  <a:srgbClr val="FF0000"/>
                </a:solidFill>
              </a:rPr>
              <a:t>dunque come hai ricevuto e ascoltato </a:t>
            </a:r>
            <a:r>
              <a:rPr lang="it-IT" b="1" dirty="0" smtClean="0">
                <a:solidFill>
                  <a:srgbClr val="FF0000"/>
                </a:solidFill>
              </a:rPr>
              <a:t>(la Parola), </a:t>
            </a:r>
            <a:r>
              <a:rPr lang="it-IT" b="1" dirty="0">
                <a:solidFill>
                  <a:srgbClr val="FF0000"/>
                </a:solidFill>
              </a:rPr>
              <a:t>custodiscila e </a:t>
            </a:r>
            <a:r>
              <a:rPr lang="it-IT" b="1" dirty="0" err="1">
                <a:solidFill>
                  <a:srgbClr val="FF0000"/>
                </a:solidFill>
              </a:rPr>
              <a:t>convèrtiti</a:t>
            </a:r>
            <a:r>
              <a:rPr lang="it-IT" b="1" dirty="0">
                <a:solidFill>
                  <a:srgbClr val="FF0000"/>
                </a:solidFill>
              </a:rPr>
              <a:t> perché, se non sarai vigilante, verrò come un ladro, senza che tu sappia a che ora io verrò da </a:t>
            </a:r>
            <a:r>
              <a:rPr lang="it-IT" b="1" dirty="0" err="1" smtClean="0">
                <a:solidFill>
                  <a:srgbClr val="FF0000"/>
                </a:solidFill>
              </a:rPr>
              <a:t>te</a:t>
            </a:r>
            <a:r>
              <a:rPr lang="it-IT" dirty="0" err="1" smtClean="0">
                <a:solidFill>
                  <a:prstClr val="black"/>
                </a:solidFill>
              </a:rPr>
              <a:t>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L’esortazione riguarda appunto l’accoglienza e l’ascolto della Parola: un ascolto che è…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t</a:t>
            </a:r>
            <a:r>
              <a:rPr lang="it-IT" dirty="0" smtClean="0">
                <a:solidFill>
                  <a:prstClr val="black"/>
                </a:solidFill>
              </a:rPr>
              <a:t>acere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v</a:t>
            </a:r>
            <a:r>
              <a:rPr lang="it-IT" dirty="0" smtClean="0">
                <a:solidFill>
                  <a:prstClr val="black"/>
                </a:solidFill>
              </a:rPr>
              <a:t>oltarsi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m</a:t>
            </a:r>
            <a:r>
              <a:rPr lang="it-IT" dirty="0" smtClean="0">
                <a:solidFill>
                  <a:prstClr val="black"/>
                </a:solidFill>
              </a:rPr>
              <a:t>angiare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o</a:t>
            </a:r>
            <a:r>
              <a:rPr lang="it-IT" dirty="0" smtClean="0">
                <a:solidFill>
                  <a:prstClr val="black"/>
                </a:solidFill>
              </a:rPr>
              <a:t>bbedire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r</a:t>
            </a:r>
            <a:r>
              <a:rPr lang="it-IT" dirty="0" smtClean="0">
                <a:solidFill>
                  <a:prstClr val="black"/>
                </a:solidFill>
              </a:rPr>
              <a:t>icordare </a:t>
            </a:r>
            <a:endParaRPr lang="it-IT" dirty="0">
              <a:solidFill>
                <a:prstClr val="black"/>
              </a:solidFill>
            </a:endParaRPr>
          </a:p>
          <a:p>
            <a:pPr marL="741600" lvl="2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L’incontro con il Signore rischia di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essere quello che i Vangeli descrivono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parlando dei servi pigri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(</a:t>
            </a:r>
            <a:r>
              <a:rPr lang="it-IT" i="1" dirty="0" smtClean="0">
                <a:solidFill>
                  <a:prstClr val="black"/>
                </a:solidFill>
              </a:rPr>
              <a:t>cfr.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b="1" dirty="0" smtClean="0">
                <a:solidFill>
                  <a:prstClr val="black"/>
                </a:solidFill>
              </a:rPr>
              <a:t>Mt 24, 44</a:t>
            </a:r>
            <a:r>
              <a:rPr lang="it-IT" dirty="0" smtClean="0">
                <a:solidFill>
                  <a:prstClr val="black"/>
                </a:solidFill>
              </a:rPr>
              <a:t>;</a:t>
            </a:r>
            <a:r>
              <a:rPr lang="it-IT" b="1" dirty="0" smtClean="0">
                <a:solidFill>
                  <a:prstClr val="black"/>
                </a:solidFill>
              </a:rPr>
              <a:t> Lc 12, 45-46</a:t>
            </a:r>
            <a:r>
              <a:rPr lang="it-IT" dirty="0" smtClean="0">
                <a:solidFill>
                  <a:prstClr val="black"/>
                </a:solidFill>
              </a:rPr>
              <a:t>)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790" y="3356992"/>
            <a:ext cx="3973698" cy="26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65017"/>
            <a:ext cx="2736304" cy="411048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3, </a:t>
            </a:r>
            <a:r>
              <a:rPr lang="it-IT" dirty="0"/>
              <a:t>4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15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«“</a:t>
            </a:r>
            <a:r>
              <a:rPr lang="it-IT" b="1" dirty="0" smtClean="0">
                <a:solidFill>
                  <a:srgbClr val="FF0000"/>
                </a:solidFill>
              </a:rPr>
              <a:t>Tuttavia a Sardi vi sono alcuni che non hanno macchiato le loro vesti; essi cammineranno con me in vesti bianche, perché ne sono </a:t>
            </a:r>
            <a:r>
              <a:rPr lang="it-IT" b="1" dirty="0" err="1" smtClean="0">
                <a:solidFill>
                  <a:srgbClr val="FF0000"/>
                </a:solidFill>
              </a:rPr>
              <a:t>degni</a:t>
            </a:r>
            <a:r>
              <a:rPr lang="it-IT" dirty="0" err="1" smtClean="0">
                <a:solidFill>
                  <a:prstClr val="black"/>
                </a:solidFill>
              </a:rPr>
              <a:t>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Qualcuno a Sardi ha conservato ‘il nome’ cristiano: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le opere che fa (= le vesti) appartengono a Dio e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parlano di Lui perché vengono da un ascolto vero,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da un fare spazio a Dio nella propria vita con amore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Il bianco di tali opere (di tali vesti) afferma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l’eternità risorta del bene fatto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3, 5-6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16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«“</a:t>
            </a:r>
            <a:r>
              <a:rPr lang="it-IT" b="1" dirty="0" smtClean="0">
                <a:solidFill>
                  <a:srgbClr val="FF0000"/>
                </a:solidFill>
              </a:rPr>
              <a:t>Il </a:t>
            </a:r>
            <a:r>
              <a:rPr lang="it-IT" b="1" dirty="0">
                <a:solidFill>
                  <a:srgbClr val="FF0000"/>
                </a:solidFill>
              </a:rPr>
              <a:t>vincitore sarà vestito di bianche vesti; </a:t>
            </a:r>
            <a:r>
              <a:rPr lang="it-IT" b="1" dirty="0" smtClean="0">
                <a:solidFill>
                  <a:srgbClr val="FF0000"/>
                </a:solidFill>
              </a:rPr>
              <a:t>non </a:t>
            </a:r>
            <a:r>
              <a:rPr lang="it-IT" b="1" dirty="0">
                <a:solidFill>
                  <a:srgbClr val="FF0000"/>
                </a:solidFill>
              </a:rPr>
              <a:t>cancellerò il suo nome dal libro della vita, </a:t>
            </a:r>
            <a:r>
              <a:rPr lang="it-IT" b="1" dirty="0" smtClean="0">
                <a:solidFill>
                  <a:srgbClr val="FF0000"/>
                </a:solidFill>
              </a:rPr>
              <a:t>ma lo </a:t>
            </a:r>
            <a:r>
              <a:rPr lang="it-IT" b="1" dirty="0">
                <a:solidFill>
                  <a:srgbClr val="FF0000"/>
                </a:solidFill>
              </a:rPr>
              <a:t>riconoscerò davanti al Padre mio e </a:t>
            </a:r>
            <a:r>
              <a:rPr lang="it-IT" b="1" dirty="0" smtClean="0">
                <a:solidFill>
                  <a:srgbClr val="FF0000"/>
                </a:solidFill>
              </a:rPr>
              <a:t>davanti ai </a:t>
            </a:r>
            <a:r>
              <a:rPr lang="it-IT" b="1" dirty="0">
                <a:solidFill>
                  <a:srgbClr val="FF0000"/>
                </a:solidFill>
              </a:rPr>
              <a:t>suoi angeli. </a:t>
            </a:r>
            <a:r>
              <a:rPr lang="it-IT" b="1" dirty="0" smtClean="0">
                <a:solidFill>
                  <a:srgbClr val="FF0000"/>
                </a:solidFill>
              </a:rPr>
              <a:t>Chi </a:t>
            </a:r>
            <a:r>
              <a:rPr lang="it-IT" b="1" dirty="0">
                <a:solidFill>
                  <a:srgbClr val="FF0000"/>
                </a:solidFill>
              </a:rPr>
              <a:t>ha orecchi, ascolti </a:t>
            </a:r>
            <a:r>
              <a:rPr lang="it-IT" b="1" dirty="0" smtClean="0">
                <a:solidFill>
                  <a:srgbClr val="FF0000"/>
                </a:solidFill>
              </a:rPr>
              <a:t>ciò </a:t>
            </a:r>
            <a:r>
              <a:rPr lang="it-IT" b="1" dirty="0">
                <a:solidFill>
                  <a:srgbClr val="FF0000"/>
                </a:solidFill>
              </a:rPr>
              <a:t>che lo </a:t>
            </a:r>
            <a:r>
              <a:rPr lang="it-IT" b="1" dirty="0" smtClean="0">
                <a:solidFill>
                  <a:srgbClr val="FF0000"/>
                </a:solidFill>
              </a:rPr>
              <a:t>Spirito </a:t>
            </a:r>
            <a:r>
              <a:rPr lang="it-IT" b="1" dirty="0">
                <a:solidFill>
                  <a:srgbClr val="FF0000"/>
                </a:solidFill>
              </a:rPr>
              <a:t>dice alle </a:t>
            </a:r>
            <a:r>
              <a:rPr lang="it-IT" b="1" dirty="0" err="1">
                <a:solidFill>
                  <a:srgbClr val="FF0000"/>
                </a:solidFill>
              </a:rPr>
              <a:t>Chiese</a:t>
            </a:r>
            <a:r>
              <a:rPr lang="it-IT" dirty="0" err="1">
                <a:solidFill>
                  <a:prstClr val="black"/>
                </a:solidFill>
              </a:rPr>
              <a:t>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Essere vestito di bianche vesti significa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avere la dignità di risorto, avere come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‘vestito’ la vita stessa di Dio (la luce)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e ‘rimanere’ in questa vita per sempre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(</a:t>
            </a:r>
            <a:r>
              <a:rPr lang="it-IT" i="1" dirty="0" smtClean="0">
                <a:solidFill>
                  <a:prstClr val="black"/>
                </a:solidFill>
              </a:rPr>
              <a:t>cfr.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b="1" dirty="0" smtClean="0">
                <a:solidFill>
                  <a:prstClr val="black"/>
                </a:solidFill>
              </a:rPr>
              <a:t>Ml 3, 16</a:t>
            </a:r>
            <a:r>
              <a:rPr lang="it-IT" dirty="0" smtClean="0">
                <a:solidFill>
                  <a:prstClr val="black"/>
                </a:solidFill>
              </a:rPr>
              <a:t>; </a:t>
            </a:r>
            <a:r>
              <a:rPr lang="it-IT" b="1" dirty="0" err="1" smtClean="0">
                <a:solidFill>
                  <a:prstClr val="black"/>
                </a:solidFill>
              </a:rPr>
              <a:t>Dn</a:t>
            </a:r>
            <a:r>
              <a:rPr lang="it-IT" b="1" dirty="0" smtClean="0">
                <a:solidFill>
                  <a:prstClr val="black"/>
                </a:solidFill>
              </a:rPr>
              <a:t> 12, 1</a:t>
            </a:r>
            <a:r>
              <a:rPr lang="it-IT" dirty="0" smtClean="0">
                <a:solidFill>
                  <a:prstClr val="black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Torna il ‘nome’ come identità definitiva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degli eletti/salvati per sempre nella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memoria del Figlio e riconosciuti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davanti a Dio (</a:t>
            </a:r>
            <a:r>
              <a:rPr lang="it-IT" i="1" dirty="0" smtClean="0">
                <a:solidFill>
                  <a:prstClr val="black"/>
                </a:solidFill>
              </a:rPr>
              <a:t>cfr. </a:t>
            </a:r>
            <a:r>
              <a:rPr lang="it-IT" b="1" dirty="0" smtClean="0">
                <a:solidFill>
                  <a:prstClr val="black"/>
                </a:solidFill>
              </a:rPr>
              <a:t>Mt 10, 32</a:t>
            </a:r>
            <a:r>
              <a:rPr lang="it-IT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664" y="2636912"/>
            <a:ext cx="3485135" cy="351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2, 18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</a:t>
            </a:r>
            <a:r>
              <a:rPr lang="it-IT" dirty="0">
                <a:solidFill>
                  <a:prstClr val="black"/>
                </a:solidFill>
              </a:rPr>
              <a:t>All’angelo della Chiesa </a:t>
            </a:r>
            <a:r>
              <a:rPr lang="it-IT" b="1" dirty="0">
                <a:solidFill>
                  <a:srgbClr val="FF0000"/>
                </a:solidFill>
              </a:rPr>
              <a:t>che è a </a:t>
            </a:r>
            <a:r>
              <a:rPr lang="it-IT" b="1" dirty="0" err="1" smtClean="0">
                <a:solidFill>
                  <a:srgbClr val="FF0000"/>
                </a:solidFill>
              </a:rPr>
              <a:t>Tiàtira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prstClr val="black"/>
                </a:solidFill>
              </a:rPr>
              <a:t>scrivi: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“Così </a:t>
            </a:r>
            <a:r>
              <a:rPr lang="it-IT" dirty="0">
                <a:solidFill>
                  <a:prstClr val="black"/>
                </a:solidFill>
              </a:rPr>
              <a:t>parla il Figlio di Dio, Colui che ha gli occhi fiammeggianti come fuoco e i piedi simili a bronzo </a:t>
            </a:r>
            <a:r>
              <a:rPr lang="it-IT" dirty="0" err="1" smtClean="0">
                <a:solidFill>
                  <a:prstClr val="black"/>
                </a:solidFill>
              </a:rPr>
              <a:t>splendenteˮ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Cittadina della Lidia settentrionale a est di </a:t>
            </a:r>
            <a:r>
              <a:rPr lang="it-IT" dirty="0" err="1" smtClean="0">
                <a:solidFill>
                  <a:prstClr val="black"/>
                </a:solidFill>
              </a:rPr>
              <a:t>Pèrgamo</a:t>
            </a:r>
            <a:endParaRPr lang="it-IT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Noto centro artigianale e commerciale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9000"/>
            <a:ext cx="4937403" cy="25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2, 18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«All’angelo della Chiesa che è a </a:t>
            </a:r>
            <a:r>
              <a:rPr lang="it-IT" dirty="0" err="1" smtClean="0">
                <a:solidFill>
                  <a:prstClr val="black"/>
                </a:solidFill>
              </a:rPr>
              <a:t>Tiàtira</a:t>
            </a:r>
            <a:r>
              <a:rPr lang="it-IT" dirty="0" smtClean="0">
                <a:solidFill>
                  <a:prstClr val="black"/>
                </a:solidFill>
              </a:rPr>
              <a:t> scrivi: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“</a:t>
            </a:r>
            <a:r>
              <a:rPr lang="it-IT" b="1" dirty="0" smtClean="0">
                <a:solidFill>
                  <a:srgbClr val="FF0000"/>
                </a:solidFill>
              </a:rPr>
              <a:t>Così parla il Figlio di Dio, Colui che ha gli occhi fiammeggianti come fuoco e i piedi simili a bronzo </a:t>
            </a:r>
            <a:r>
              <a:rPr lang="it-IT" b="1" dirty="0" err="1" smtClean="0">
                <a:solidFill>
                  <a:srgbClr val="FF0000"/>
                </a:solidFill>
              </a:rPr>
              <a:t>splendente</a:t>
            </a:r>
            <a:r>
              <a:rPr lang="it-IT" dirty="0" err="1" smtClean="0">
                <a:solidFill>
                  <a:prstClr val="black"/>
                </a:solidFill>
              </a:rPr>
              <a:t>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Unica volta nel Nuovo Testamento dove Gesù si presenta come ‘Figlio di Dio’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Nel suo amore ardente e nella sua stabilità il Figlio offre alla Chiesa di </a:t>
            </a:r>
            <a:r>
              <a:rPr lang="it-IT" dirty="0" err="1" smtClean="0">
                <a:solidFill>
                  <a:prstClr val="black"/>
                </a:solidFill>
              </a:rPr>
              <a:t>Tiàtira</a:t>
            </a:r>
            <a:r>
              <a:rPr lang="it-IT" dirty="0" smtClean="0">
                <a:solidFill>
                  <a:prstClr val="black"/>
                </a:solidFill>
              </a:rPr>
              <a:t> un vero discernimento sul suo agire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La vera conoscenza nasce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dall’amore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80981"/>
            <a:ext cx="4283968" cy="27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46858"/>
            <a:ext cx="3719562" cy="371956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2, 19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«“</a:t>
            </a:r>
            <a:r>
              <a:rPr lang="it-IT" b="1" dirty="0" smtClean="0">
                <a:solidFill>
                  <a:srgbClr val="FF0000"/>
                </a:solidFill>
              </a:rPr>
              <a:t>Conosco </a:t>
            </a:r>
            <a:r>
              <a:rPr lang="it-IT" b="1" dirty="0">
                <a:solidFill>
                  <a:srgbClr val="FF0000"/>
                </a:solidFill>
              </a:rPr>
              <a:t>le tue opere, la carità, la fede, il servizio e la costanza e so che le tue ultime opere sono migliori delle </a:t>
            </a:r>
            <a:r>
              <a:rPr lang="it-IT" b="1" dirty="0" err="1" smtClean="0">
                <a:solidFill>
                  <a:srgbClr val="FF0000"/>
                </a:solidFill>
              </a:rPr>
              <a:t>prime</a:t>
            </a:r>
            <a:r>
              <a:rPr lang="it-IT" dirty="0" err="1" smtClean="0">
                <a:solidFill>
                  <a:prstClr val="black"/>
                </a:solidFill>
              </a:rPr>
              <a:t>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C’è un ‘progresso’ quantitativo nelle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virtù della comunità (migliori = più abbondanti)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Le opere elogiate sono quelle che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concedono ‘stabilità’ alla comunità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2, 20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«“</a:t>
            </a:r>
            <a:r>
              <a:rPr lang="it-IT" b="1" dirty="0" smtClean="0">
                <a:solidFill>
                  <a:srgbClr val="FF0000"/>
                </a:solidFill>
              </a:rPr>
              <a:t>Ma </a:t>
            </a:r>
            <a:r>
              <a:rPr lang="it-IT" b="1" dirty="0">
                <a:solidFill>
                  <a:srgbClr val="FF0000"/>
                </a:solidFill>
              </a:rPr>
              <a:t>ho da rimproverarti che lasci fare a </a:t>
            </a:r>
            <a:r>
              <a:rPr lang="it-IT" b="1" dirty="0" err="1">
                <a:solidFill>
                  <a:srgbClr val="FF0000"/>
                </a:solidFill>
              </a:rPr>
              <a:t>Gezabele</a:t>
            </a:r>
            <a:r>
              <a:rPr lang="it-IT" b="1" dirty="0">
                <a:solidFill>
                  <a:srgbClr val="FF0000"/>
                </a:solidFill>
              </a:rPr>
              <a:t>, la donna che si dichiara profetessa e seduce i miei servi, insegnando a darsi alla prostituzione e a mangiare carni immolate agli </a:t>
            </a:r>
            <a:r>
              <a:rPr lang="it-IT" b="1" dirty="0" err="1" smtClean="0">
                <a:solidFill>
                  <a:srgbClr val="FF0000"/>
                </a:solidFill>
              </a:rPr>
              <a:t>idoli</a:t>
            </a:r>
            <a:r>
              <a:rPr lang="it-IT" dirty="0" err="1" smtClean="0">
                <a:solidFill>
                  <a:prstClr val="black"/>
                </a:solidFill>
              </a:rPr>
              <a:t>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Il riferimento alla Regina </a:t>
            </a:r>
            <a:r>
              <a:rPr lang="it-IT" dirty="0" err="1" smtClean="0">
                <a:solidFill>
                  <a:prstClr val="black"/>
                </a:solidFill>
              </a:rPr>
              <a:t>Gezabele</a:t>
            </a:r>
            <a:r>
              <a:rPr lang="it-IT" dirty="0" smtClean="0">
                <a:solidFill>
                  <a:prstClr val="black"/>
                </a:solidFill>
              </a:rPr>
              <a:t> viene dall’Antico Testamento (</a:t>
            </a:r>
            <a:r>
              <a:rPr lang="it-IT" i="1" dirty="0" smtClean="0">
                <a:solidFill>
                  <a:prstClr val="black"/>
                </a:solidFill>
              </a:rPr>
              <a:t>cfr.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b="1" dirty="0" smtClean="0">
                <a:solidFill>
                  <a:prstClr val="black"/>
                </a:solidFill>
              </a:rPr>
              <a:t>1Re 16, 31</a:t>
            </a:r>
            <a:r>
              <a:rPr lang="it-IT" dirty="0" smtClean="0">
                <a:solidFill>
                  <a:prstClr val="black"/>
                </a:solidFill>
              </a:rPr>
              <a:t>; </a:t>
            </a:r>
            <a:r>
              <a:rPr lang="it-IT" b="1" dirty="0" smtClean="0">
                <a:solidFill>
                  <a:prstClr val="black"/>
                </a:solidFill>
              </a:rPr>
              <a:t>2Re 9, 22</a:t>
            </a:r>
            <a:r>
              <a:rPr lang="it-IT" dirty="0" smtClean="0">
                <a:solidFill>
                  <a:prstClr val="black"/>
                </a:solidFill>
              </a:rPr>
              <a:t>): di origine fenicia, moglie del Re </a:t>
            </a:r>
            <a:r>
              <a:rPr lang="it-IT" dirty="0" err="1" smtClean="0">
                <a:solidFill>
                  <a:prstClr val="black"/>
                </a:solidFill>
              </a:rPr>
              <a:t>Acab</a:t>
            </a:r>
            <a:r>
              <a:rPr lang="it-IT" dirty="0" smtClean="0">
                <a:solidFill>
                  <a:prstClr val="black"/>
                </a:solidFill>
              </a:rPr>
              <a:t>, aveva favorito l’introduzione del culto di </a:t>
            </a:r>
            <a:r>
              <a:rPr lang="it-IT" dirty="0" err="1" smtClean="0">
                <a:solidFill>
                  <a:prstClr val="black"/>
                </a:solidFill>
              </a:rPr>
              <a:t>Bàal</a:t>
            </a:r>
            <a:r>
              <a:rPr lang="it-IT" dirty="0" smtClean="0">
                <a:solidFill>
                  <a:prstClr val="black"/>
                </a:solidFill>
              </a:rPr>
              <a:t> e fu una fiera oppositrice del profeta Elia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È diventata il simbolo dell’idolatria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e della perversione della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Monarchia, del governo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La mentalità sincretista rischia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di compromettere la fedeltà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della Chiesa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 smtClean="0">
              <a:solidFill>
                <a:prstClr val="black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4361110" cy="245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2, 21-23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«“</a:t>
            </a:r>
            <a:r>
              <a:rPr lang="it-IT" b="1" dirty="0" smtClean="0">
                <a:solidFill>
                  <a:srgbClr val="FF0000"/>
                </a:solidFill>
              </a:rPr>
              <a:t>Io </a:t>
            </a:r>
            <a:r>
              <a:rPr lang="it-IT" b="1" dirty="0">
                <a:solidFill>
                  <a:srgbClr val="FF0000"/>
                </a:solidFill>
              </a:rPr>
              <a:t>le ho dato tempo per convertirsi, ma lei non vuole convertirsi dalla sua prostituzione. </a:t>
            </a:r>
            <a:r>
              <a:rPr lang="it-IT" b="1" dirty="0" smtClean="0">
                <a:solidFill>
                  <a:srgbClr val="FF0000"/>
                </a:solidFill>
              </a:rPr>
              <a:t>Ebbene</a:t>
            </a:r>
            <a:r>
              <a:rPr lang="it-IT" b="1" dirty="0">
                <a:solidFill>
                  <a:srgbClr val="FF0000"/>
                </a:solidFill>
              </a:rPr>
              <a:t>, io getterò lei in un letto di dolore e coloro che commettono adulterio con lei in una grande tribolazione, se non si convertiranno dalle opere che ha loro insegnato. </a:t>
            </a:r>
            <a:r>
              <a:rPr lang="it-IT" b="1" dirty="0" smtClean="0">
                <a:solidFill>
                  <a:srgbClr val="FF0000"/>
                </a:solidFill>
              </a:rPr>
              <a:t>Colpirò </a:t>
            </a:r>
            <a:r>
              <a:rPr lang="it-IT" b="1" dirty="0">
                <a:solidFill>
                  <a:srgbClr val="FF0000"/>
                </a:solidFill>
              </a:rPr>
              <a:t>a morte i suoi figli e tutte le Chiese sapranno che io sono Colui che scruta gli affetti e i pensieri degli uomini, e darò a ciascuno di voi secondo le sue </a:t>
            </a:r>
            <a:r>
              <a:rPr lang="it-IT" b="1" dirty="0" err="1" smtClean="0">
                <a:solidFill>
                  <a:srgbClr val="FF0000"/>
                </a:solidFill>
              </a:rPr>
              <a:t>opere</a:t>
            </a:r>
            <a:r>
              <a:rPr lang="it-IT" dirty="0" err="1" smtClean="0">
                <a:solidFill>
                  <a:prstClr val="black"/>
                </a:solidFill>
              </a:rPr>
              <a:t>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La mancata conversione è fonte di dolore perché porta a consegnarsi a ciò che non ci libera davvero dalla morte e dalla paura della morte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La tribolazione deriva dal fatto che né l’io passionale né quello idealista possono davvero portare alla relazione autentica con Dio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Il Signore conosce – come il Padre – la profondità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dell’animo umano e sa parlare sia ai pensieri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che ai sentimenti (</a:t>
            </a:r>
            <a:r>
              <a:rPr lang="it-IT" i="1" dirty="0" smtClean="0">
                <a:solidFill>
                  <a:prstClr val="black"/>
                </a:solidFill>
              </a:rPr>
              <a:t>cfr.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b="1" dirty="0" err="1" smtClean="0">
                <a:solidFill>
                  <a:prstClr val="black"/>
                </a:solidFill>
              </a:rPr>
              <a:t>Ger</a:t>
            </a:r>
            <a:r>
              <a:rPr lang="it-IT" b="1" dirty="0" smtClean="0">
                <a:solidFill>
                  <a:prstClr val="black"/>
                </a:solidFill>
              </a:rPr>
              <a:t> 11, 20</a:t>
            </a:r>
            <a:r>
              <a:rPr lang="it-IT" dirty="0" smtClean="0">
                <a:solidFill>
                  <a:prstClr val="black"/>
                </a:solidFill>
              </a:rPr>
              <a:t>; </a:t>
            </a:r>
            <a:r>
              <a:rPr lang="it-IT" b="1" dirty="0" err="1" smtClean="0">
                <a:solidFill>
                  <a:prstClr val="black"/>
                </a:solidFill>
              </a:rPr>
              <a:t>Sal</a:t>
            </a:r>
            <a:r>
              <a:rPr lang="it-IT" b="1" dirty="0" smtClean="0">
                <a:solidFill>
                  <a:prstClr val="black"/>
                </a:solidFill>
              </a:rPr>
              <a:t> 7, 10</a:t>
            </a:r>
            <a:r>
              <a:rPr lang="it-IT" dirty="0" smtClean="0">
                <a:solidFill>
                  <a:prstClr val="black"/>
                </a:solidFill>
              </a:rPr>
              <a:t>; </a:t>
            </a:r>
            <a:r>
              <a:rPr lang="it-IT" b="1" dirty="0" err="1" smtClean="0">
                <a:solidFill>
                  <a:prstClr val="black"/>
                </a:solidFill>
              </a:rPr>
              <a:t>Sap</a:t>
            </a:r>
            <a:r>
              <a:rPr lang="it-IT" b="1" dirty="0" smtClean="0">
                <a:solidFill>
                  <a:prstClr val="black"/>
                </a:solidFill>
              </a:rPr>
              <a:t> 1, 6</a:t>
            </a:r>
            <a:r>
              <a:rPr lang="it-IT" dirty="0" smtClean="0">
                <a:solidFill>
                  <a:prstClr val="black"/>
                </a:solidFill>
              </a:rPr>
              <a:t>)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84616"/>
            <a:ext cx="20193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2, 24-25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«“</a:t>
            </a:r>
            <a:r>
              <a:rPr lang="it-IT" b="1" dirty="0" smtClean="0">
                <a:solidFill>
                  <a:srgbClr val="FF0000"/>
                </a:solidFill>
              </a:rPr>
              <a:t>A </a:t>
            </a:r>
            <a:r>
              <a:rPr lang="it-IT" b="1" dirty="0">
                <a:solidFill>
                  <a:srgbClr val="FF0000"/>
                </a:solidFill>
              </a:rPr>
              <a:t>quegli altri poi di </a:t>
            </a:r>
            <a:r>
              <a:rPr lang="it-IT" b="1" dirty="0" err="1">
                <a:solidFill>
                  <a:srgbClr val="FF0000"/>
                </a:solidFill>
              </a:rPr>
              <a:t>Tiàtira</a:t>
            </a:r>
            <a:r>
              <a:rPr lang="it-IT" b="1" dirty="0">
                <a:solidFill>
                  <a:srgbClr val="FF0000"/>
                </a:solidFill>
              </a:rPr>
              <a:t> che non seguono questa dottrina e che non hanno conosciuto le profondità di Satana - come le chiamano -, a voi io dico: non vi imporrò un altro peso, </a:t>
            </a:r>
            <a:r>
              <a:rPr lang="it-IT" b="1" dirty="0" smtClean="0">
                <a:solidFill>
                  <a:srgbClr val="FF0000"/>
                </a:solidFill>
              </a:rPr>
              <a:t>ma </a:t>
            </a:r>
            <a:r>
              <a:rPr lang="it-IT" b="1" dirty="0">
                <a:solidFill>
                  <a:srgbClr val="FF0000"/>
                </a:solidFill>
              </a:rPr>
              <a:t>quello che possedete tenetelo saldo fino a quando </a:t>
            </a:r>
            <a:r>
              <a:rPr lang="it-IT" b="1" dirty="0" err="1" smtClean="0">
                <a:solidFill>
                  <a:srgbClr val="FF0000"/>
                </a:solidFill>
              </a:rPr>
              <a:t>verrò</a:t>
            </a:r>
            <a:r>
              <a:rPr lang="it-IT" dirty="0" err="1" smtClean="0">
                <a:solidFill>
                  <a:prstClr val="black"/>
                </a:solidFill>
              </a:rPr>
              <a:t>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Ci sono alcuni a </a:t>
            </a:r>
            <a:r>
              <a:rPr lang="it-IT" dirty="0" err="1" smtClean="0">
                <a:solidFill>
                  <a:prstClr val="black"/>
                </a:solidFill>
              </a:rPr>
              <a:t>Tiàtira</a:t>
            </a:r>
            <a:r>
              <a:rPr lang="it-IT" dirty="0" smtClean="0">
                <a:solidFill>
                  <a:prstClr val="black"/>
                </a:solidFill>
              </a:rPr>
              <a:t> che non seguono i culti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esoterici (= ‘demoniaci’), cioè che non cedono alla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tentazione di accogliere una ‘falsa’ immagine di Dio,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diversa da quella che il Signore ha raccontato di Sé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‘Profondità di Satana’: citazione deformata del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linguaggio misterico (= una conoscenza superiore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 del Mistero di Dio)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A costoro è richiesta solo la perseveranza (mettere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radici fissando il vero volto di Dio)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048" y="2492896"/>
            <a:ext cx="28765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2, 26-29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«“</a:t>
            </a:r>
            <a:r>
              <a:rPr lang="it-IT" b="1" dirty="0" smtClean="0">
                <a:solidFill>
                  <a:srgbClr val="FF0000"/>
                </a:solidFill>
              </a:rPr>
              <a:t>Al </a:t>
            </a:r>
            <a:r>
              <a:rPr lang="it-IT" b="1" dirty="0">
                <a:solidFill>
                  <a:srgbClr val="FF0000"/>
                </a:solidFill>
              </a:rPr>
              <a:t>vincitore che custodisce sino alla fine le mie </a:t>
            </a:r>
            <a:r>
              <a:rPr lang="it-IT" b="1" dirty="0" smtClean="0">
                <a:solidFill>
                  <a:srgbClr val="FF0000"/>
                </a:solidFill>
              </a:rPr>
              <a:t>opere darò </a:t>
            </a:r>
            <a:r>
              <a:rPr lang="it-IT" b="1" dirty="0">
                <a:solidFill>
                  <a:srgbClr val="FF0000"/>
                </a:solidFill>
              </a:rPr>
              <a:t>autorità sopra le nazioni: </a:t>
            </a:r>
            <a:r>
              <a:rPr lang="it-IT" b="1" dirty="0" smtClean="0">
                <a:solidFill>
                  <a:srgbClr val="FF0000"/>
                </a:solidFill>
              </a:rPr>
              <a:t>le </a:t>
            </a:r>
            <a:r>
              <a:rPr lang="it-IT" b="1" dirty="0">
                <a:solidFill>
                  <a:srgbClr val="FF0000"/>
                </a:solidFill>
              </a:rPr>
              <a:t>governerà con scettro di </a:t>
            </a:r>
            <a:r>
              <a:rPr lang="it-IT" b="1" dirty="0" smtClean="0">
                <a:solidFill>
                  <a:srgbClr val="FF0000"/>
                </a:solidFill>
              </a:rPr>
              <a:t>ferro, come </a:t>
            </a:r>
            <a:r>
              <a:rPr lang="it-IT" b="1" dirty="0">
                <a:solidFill>
                  <a:srgbClr val="FF0000"/>
                </a:solidFill>
              </a:rPr>
              <a:t>vasi di argilla si </a:t>
            </a:r>
            <a:r>
              <a:rPr lang="it-IT" b="1" dirty="0" smtClean="0">
                <a:solidFill>
                  <a:srgbClr val="FF0000"/>
                </a:solidFill>
              </a:rPr>
              <a:t>frantumeranno, con </a:t>
            </a:r>
            <a:r>
              <a:rPr lang="it-IT" b="1" dirty="0">
                <a:solidFill>
                  <a:srgbClr val="FF0000"/>
                </a:solidFill>
              </a:rPr>
              <a:t>la stessa autorità che ho ricevuto dal Padre mio; e a lui darò la stella del mattino. </a:t>
            </a:r>
            <a:r>
              <a:rPr lang="it-IT" b="1" dirty="0" smtClean="0">
                <a:solidFill>
                  <a:srgbClr val="FF0000"/>
                </a:solidFill>
              </a:rPr>
              <a:t>Chi </a:t>
            </a:r>
            <a:r>
              <a:rPr lang="it-IT" b="1" dirty="0">
                <a:solidFill>
                  <a:srgbClr val="FF0000"/>
                </a:solidFill>
              </a:rPr>
              <a:t>ha orecchi, ascolti ciò che lo Spirito dice alle </a:t>
            </a:r>
            <a:r>
              <a:rPr lang="it-IT" b="1" dirty="0" err="1">
                <a:solidFill>
                  <a:srgbClr val="FF0000"/>
                </a:solidFill>
              </a:rPr>
              <a:t>Chiese</a:t>
            </a:r>
            <a:r>
              <a:rPr lang="it-IT" dirty="0" err="1">
                <a:solidFill>
                  <a:prstClr val="black"/>
                </a:solidFill>
              </a:rPr>
              <a:t>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Il lessico regale diventa ora positivo (a differenza di quello utilizzato per l’antica Monarchia): il Signore presenta la vera regalità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Il fedele, unito a Cristo nella lotta e nella passione, è partecipe anche della sua autorità, del suo regnare, del suo pascere l’umanità (= del suo agire salvifico; </a:t>
            </a:r>
            <a:r>
              <a:rPr lang="it-IT" i="1" dirty="0" smtClean="0">
                <a:solidFill>
                  <a:prstClr val="black"/>
                </a:solidFill>
              </a:rPr>
              <a:t>cfr.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b="1" dirty="0" err="1" smtClean="0">
                <a:solidFill>
                  <a:prstClr val="black"/>
                </a:solidFill>
              </a:rPr>
              <a:t>Gv</a:t>
            </a:r>
            <a:r>
              <a:rPr lang="it-IT" b="1" dirty="0" smtClean="0">
                <a:solidFill>
                  <a:prstClr val="black"/>
                </a:solidFill>
              </a:rPr>
              <a:t> 21, 15-17</a:t>
            </a:r>
            <a:r>
              <a:rPr lang="it-IT" dirty="0" smtClean="0">
                <a:solidFill>
                  <a:prstClr val="black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‘Pascolerà… frantumeranno’: citazione del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b="1" dirty="0" smtClean="0">
                <a:solidFill>
                  <a:prstClr val="black"/>
                </a:solidFill>
              </a:rPr>
              <a:t>Salmo 2, 8-9 </a:t>
            </a:r>
            <a:r>
              <a:rPr lang="it-IT" dirty="0" smtClean="0">
                <a:solidFill>
                  <a:prstClr val="black"/>
                </a:solidFill>
              </a:rPr>
              <a:t>(il discepolo riceve gli stessi 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titoli messianici come quello della forza e</a:t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della stabilità nella guida)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‘La stella del </a:t>
            </a:r>
            <a:r>
              <a:rPr lang="it-IT" dirty="0" err="1" smtClean="0">
                <a:solidFill>
                  <a:prstClr val="black"/>
                </a:solidFill>
              </a:rPr>
              <a:t>mattino’</a:t>
            </a:r>
            <a:r>
              <a:rPr lang="it-IT" dirty="0" smtClean="0">
                <a:solidFill>
                  <a:prstClr val="black"/>
                </a:solidFill>
              </a:rPr>
              <a:t> = la Risurrezione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90" y="4138204"/>
            <a:ext cx="3934198" cy="207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3, 1-6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«</a:t>
            </a:r>
            <a:r>
              <a:rPr lang="it-IT" dirty="0">
                <a:solidFill>
                  <a:prstClr val="black"/>
                </a:solidFill>
              </a:rPr>
              <a:t>All’angelo della Chiesa che è a </a:t>
            </a:r>
            <a:r>
              <a:rPr lang="it-IT" dirty="0" smtClean="0">
                <a:solidFill>
                  <a:prstClr val="black"/>
                </a:solidFill>
              </a:rPr>
              <a:t>Sardi </a:t>
            </a:r>
            <a:r>
              <a:rPr lang="it-IT" dirty="0">
                <a:solidFill>
                  <a:prstClr val="black"/>
                </a:solidFill>
              </a:rPr>
              <a:t>scrivi:</a:t>
            </a:r>
          </a:p>
          <a:p>
            <a:r>
              <a:rPr lang="it-IT" dirty="0">
                <a:solidFill>
                  <a:prstClr val="black"/>
                </a:solidFill>
              </a:rPr>
              <a:t>“Così parla Colui che possiede i sette spiriti di Dio e le sette stelle. Conosco le tue opere; ti si crede vivo, e sei morto. </a:t>
            </a:r>
            <a:r>
              <a:rPr lang="it-IT" dirty="0" smtClean="0">
                <a:solidFill>
                  <a:prstClr val="black"/>
                </a:solidFill>
              </a:rPr>
              <a:t>Sii </a:t>
            </a:r>
            <a:r>
              <a:rPr lang="it-IT" dirty="0">
                <a:solidFill>
                  <a:prstClr val="black"/>
                </a:solidFill>
              </a:rPr>
              <a:t>vigilante, rinvigorisci ciò che rimane e sta per morire, perché non ho trovato perfette le tue opere davanti al mio Dio. </a:t>
            </a:r>
            <a:r>
              <a:rPr lang="it-IT" dirty="0" smtClean="0">
                <a:solidFill>
                  <a:prstClr val="black"/>
                </a:solidFill>
              </a:rPr>
              <a:t>Ricorda </a:t>
            </a:r>
            <a:r>
              <a:rPr lang="it-IT" dirty="0">
                <a:solidFill>
                  <a:prstClr val="black"/>
                </a:solidFill>
              </a:rPr>
              <a:t>dunque come hai ricevuto e ascoltato la Parola, custodiscila e </a:t>
            </a:r>
            <a:r>
              <a:rPr lang="it-IT" dirty="0" err="1">
                <a:solidFill>
                  <a:prstClr val="black"/>
                </a:solidFill>
              </a:rPr>
              <a:t>convèrtiti</a:t>
            </a:r>
            <a:r>
              <a:rPr lang="it-IT" dirty="0">
                <a:solidFill>
                  <a:prstClr val="black"/>
                </a:solidFill>
              </a:rPr>
              <a:t> perché, se non sarai vigilante, verrò come un ladro, senza che tu sappia a che ora io verrò da te. </a:t>
            </a:r>
            <a:r>
              <a:rPr lang="it-IT" dirty="0" smtClean="0">
                <a:solidFill>
                  <a:prstClr val="black"/>
                </a:solidFill>
              </a:rPr>
              <a:t>Tuttavia </a:t>
            </a:r>
            <a:r>
              <a:rPr lang="it-IT" dirty="0">
                <a:solidFill>
                  <a:prstClr val="black"/>
                </a:solidFill>
              </a:rPr>
              <a:t>a Sardi vi sono alcuni che non hanno macchiato le loro vesti; essi cammineranno con me in vesti bianche, perché ne sono degni. </a:t>
            </a:r>
            <a:r>
              <a:rPr lang="it-IT" dirty="0" smtClean="0">
                <a:solidFill>
                  <a:prstClr val="black"/>
                </a:solidFill>
              </a:rPr>
              <a:t>Il </a:t>
            </a:r>
            <a:r>
              <a:rPr lang="it-IT" dirty="0">
                <a:solidFill>
                  <a:prstClr val="black"/>
                </a:solidFill>
              </a:rPr>
              <a:t>vincitore sarà vestito di bianche vesti; </a:t>
            </a:r>
            <a:r>
              <a:rPr lang="it-IT" dirty="0" smtClean="0">
                <a:solidFill>
                  <a:prstClr val="black"/>
                </a:solidFill>
              </a:rPr>
              <a:t/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non </a:t>
            </a:r>
            <a:r>
              <a:rPr lang="it-IT" dirty="0">
                <a:solidFill>
                  <a:prstClr val="black"/>
                </a:solidFill>
              </a:rPr>
              <a:t>cancellerò il suo nome dal libro della vita, </a:t>
            </a:r>
            <a:r>
              <a:rPr lang="it-IT" dirty="0" smtClean="0">
                <a:solidFill>
                  <a:prstClr val="black"/>
                </a:solidFill>
              </a:rPr>
              <a:t/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ma </a:t>
            </a:r>
            <a:r>
              <a:rPr lang="it-IT" dirty="0">
                <a:solidFill>
                  <a:prstClr val="black"/>
                </a:solidFill>
              </a:rPr>
              <a:t>lo riconoscerò davanti al Padre mio e </a:t>
            </a:r>
            <a:r>
              <a:rPr lang="it-IT" dirty="0" smtClean="0">
                <a:solidFill>
                  <a:prstClr val="black"/>
                </a:solidFill>
              </a:rPr>
              <a:t/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davanti ai </a:t>
            </a:r>
            <a:r>
              <a:rPr lang="it-IT" dirty="0">
                <a:solidFill>
                  <a:prstClr val="black"/>
                </a:solidFill>
              </a:rPr>
              <a:t>suoi angeli. </a:t>
            </a:r>
            <a:r>
              <a:rPr lang="it-IT" dirty="0" smtClean="0">
                <a:solidFill>
                  <a:prstClr val="black"/>
                </a:solidFill>
              </a:rPr>
              <a:t>Chi </a:t>
            </a:r>
            <a:r>
              <a:rPr lang="it-IT" dirty="0">
                <a:solidFill>
                  <a:prstClr val="black"/>
                </a:solidFill>
              </a:rPr>
              <a:t>ha orecchi, ascolti </a:t>
            </a:r>
            <a:r>
              <a:rPr lang="it-IT" dirty="0" smtClean="0">
                <a:solidFill>
                  <a:prstClr val="black"/>
                </a:solidFill>
              </a:rPr>
              <a:t/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>ciò </a:t>
            </a:r>
            <a:r>
              <a:rPr lang="it-IT" dirty="0">
                <a:solidFill>
                  <a:prstClr val="black"/>
                </a:solidFill>
              </a:rPr>
              <a:t>che lo </a:t>
            </a:r>
            <a:r>
              <a:rPr lang="it-IT" dirty="0" smtClean="0">
                <a:solidFill>
                  <a:prstClr val="black"/>
                </a:solidFill>
              </a:rPr>
              <a:t>Spirito </a:t>
            </a:r>
            <a:r>
              <a:rPr lang="it-IT" dirty="0">
                <a:solidFill>
                  <a:prstClr val="black"/>
                </a:solidFill>
              </a:rPr>
              <a:t>dice alle </a:t>
            </a:r>
            <a:r>
              <a:rPr lang="it-IT" dirty="0" err="1">
                <a:solidFill>
                  <a:prstClr val="black"/>
                </a:solidFill>
              </a:rPr>
              <a:t>Chieseˮ</a:t>
            </a:r>
            <a:r>
              <a:rPr lang="it-IT" dirty="0" smtClean="0">
                <a:solidFill>
                  <a:prstClr val="black"/>
                </a:solidFill>
              </a:rPr>
              <a:t>».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05" y="3540100"/>
            <a:ext cx="3857595" cy="257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7806</TotalTime>
  <Words>1509</Words>
  <Application>Microsoft Office PowerPoint</Application>
  <PresentationFormat>Presentazione su schermo (4:3)</PresentationFormat>
  <Paragraphs>156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di Office</vt:lpstr>
      <vt:lpstr>Apocalisse 2, 18-29</vt:lpstr>
      <vt:lpstr>Apocalisse 2, 18</vt:lpstr>
      <vt:lpstr>Apocalisse 2, 18</vt:lpstr>
      <vt:lpstr>Apocalisse 2, 19</vt:lpstr>
      <vt:lpstr>Apocalisse 2, 20</vt:lpstr>
      <vt:lpstr>Apocalisse 2, 21-23</vt:lpstr>
      <vt:lpstr>Apocalisse 2, 24-25</vt:lpstr>
      <vt:lpstr>Apocalisse 2, 26-29</vt:lpstr>
      <vt:lpstr>Apocalisse 3, 1-6</vt:lpstr>
      <vt:lpstr>Apocalisse 3, 1</vt:lpstr>
      <vt:lpstr>Apocalisse 3, 1</vt:lpstr>
      <vt:lpstr>Apocalisse 3, 1</vt:lpstr>
      <vt:lpstr>Apocalisse 3, 2</vt:lpstr>
      <vt:lpstr>Apocalisse 3, 3</vt:lpstr>
      <vt:lpstr>Apocalisse 3, 4</vt:lpstr>
      <vt:lpstr>Apocalisse 3, 5-6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alla  Teologia</dc:title>
  <dc:creator>Manuel M. Beltrami</dc:creator>
  <cp:lastModifiedBy>don Manuel</cp:lastModifiedBy>
  <cp:revision>577</cp:revision>
  <dcterms:created xsi:type="dcterms:W3CDTF">2016-09-17T10:12:05Z</dcterms:created>
  <dcterms:modified xsi:type="dcterms:W3CDTF">2018-11-23T21:30:32Z</dcterms:modified>
</cp:coreProperties>
</file>