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503" r:id="rId2"/>
    <p:sldId id="505" r:id="rId3"/>
    <p:sldId id="507" r:id="rId4"/>
    <p:sldId id="509" r:id="rId5"/>
    <p:sldId id="511" r:id="rId6"/>
    <p:sldId id="513" r:id="rId7"/>
    <p:sldId id="515" r:id="rId8"/>
    <p:sldId id="523" r:id="rId9"/>
    <p:sldId id="525" r:id="rId10"/>
    <p:sldId id="527" r:id="rId11"/>
    <p:sldId id="529" r:id="rId12"/>
    <p:sldId id="531" r:id="rId13"/>
    <p:sldId id="533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38" autoAdjust="0"/>
  </p:normalViewPr>
  <p:slideViewPr>
    <p:cSldViewPr>
      <p:cViewPr varScale="1">
        <p:scale>
          <a:sx n="63" d="100"/>
          <a:sy n="63" d="100"/>
        </p:scale>
        <p:origin x="-8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D0AAF-06DE-49B5-87A0-AFA6F0B5965B}" type="datetimeFigureOut">
              <a:rPr lang="it-IT" smtClean="0"/>
              <a:pPr/>
              <a:t>17/11/2018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A6FB0-A495-4426-99AA-473445AEDC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0800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735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10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0297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11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870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12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631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13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580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7122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390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812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07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255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280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8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2694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A6FB0-A495-4426-99AA-473445AEDCBE}" type="slidenum">
              <a:rPr lang="it-IT" smtClean="0">
                <a:solidFill>
                  <a:prstClr val="black"/>
                </a:solidFill>
              </a:rPr>
              <a:pPr/>
              <a:t>9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33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FB4A-BE02-4728-82D1-395152DF085E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4F1A-00A8-444C-B9EE-8682A5DD7446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3A6F-EB6D-4C70-A961-4317CE24DB11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8544-7B25-43A8-A75F-6ED5B3F9606E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20B-FD4C-4FD0-8A25-F85032A476B9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7B2-52C1-4845-B6C6-CE38EA26BCA7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9D70-E5D6-437B-8EB1-7F3809E33406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3C9D4-DC28-4057-B996-4DC6CABD1CD4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421A-002A-4D10-8590-CBE7E1F5A7EB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C2C5-CDAE-4132-89AE-EC75640394EB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F3E5-09F0-4B74-AFB1-B97C2F229EC3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6CB7-C267-4BDB-8E79-9BFDFD40043B}" type="datetime1">
              <a:rPr lang="it-IT" smtClean="0"/>
              <a:pPr/>
              <a:t>17/11/2018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Ἀποκάλυψις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D44B-BC48-452A-8C26-4F5493553EC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3471358"/>
            <a:ext cx="2880320" cy="277250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8-11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</a:t>
            </a:r>
            <a:r>
              <a:rPr lang="it-IT" dirty="0">
                <a:solidFill>
                  <a:prstClr val="black"/>
                </a:solidFill>
              </a:rPr>
              <a:t>All’angelo della Chiesa che è a </a:t>
            </a:r>
            <a:r>
              <a:rPr lang="it-IT" dirty="0" smtClean="0">
                <a:solidFill>
                  <a:prstClr val="black"/>
                </a:solidFill>
              </a:rPr>
              <a:t>Smirne </a:t>
            </a:r>
            <a:r>
              <a:rPr lang="it-IT" dirty="0">
                <a:solidFill>
                  <a:prstClr val="black"/>
                </a:solidFill>
              </a:rPr>
              <a:t>scrivi:</a:t>
            </a:r>
          </a:p>
          <a:p>
            <a:r>
              <a:rPr lang="it-IT" dirty="0">
                <a:solidFill>
                  <a:prstClr val="black"/>
                </a:solidFill>
              </a:rPr>
              <a:t>“Così parla il Primo e l'Ultimo, che era morto ed è tornato alla vita. </a:t>
            </a:r>
            <a:r>
              <a:rPr lang="it-IT" dirty="0" smtClean="0">
                <a:solidFill>
                  <a:prstClr val="black"/>
                </a:solidFill>
              </a:rPr>
              <a:t>Conosco </a:t>
            </a:r>
            <a:r>
              <a:rPr lang="it-IT" dirty="0">
                <a:solidFill>
                  <a:prstClr val="black"/>
                </a:solidFill>
              </a:rPr>
              <a:t>la tua tribolazione, la tua povertà - eppure sei ricco - e la bestemmia da parte di quelli che si proclamano Giudei e non lo sono, ma sono sinagoga di Satana. </a:t>
            </a:r>
            <a:r>
              <a:rPr lang="it-IT" dirty="0" smtClean="0">
                <a:solidFill>
                  <a:prstClr val="black"/>
                </a:solidFill>
              </a:rPr>
              <a:t>Non </a:t>
            </a:r>
            <a:r>
              <a:rPr lang="it-IT" dirty="0">
                <a:solidFill>
                  <a:prstClr val="black"/>
                </a:solidFill>
              </a:rPr>
              <a:t>temere ciò che stai per soffrire: ecco, il diavolo sta per gettare alcuni di voi in carcere per mettervi alla prova, e avrete una tribolazione per dieci giorni. Sii fedele fino alla morte e ti darò la corona della vita. </a:t>
            </a:r>
            <a:r>
              <a:rPr lang="it-IT" dirty="0" smtClean="0">
                <a:solidFill>
                  <a:prstClr val="black"/>
                </a:solidFill>
              </a:rPr>
              <a:t>Chi </a:t>
            </a:r>
            <a:r>
              <a:rPr lang="it-IT" dirty="0">
                <a:solidFill>
                  <a:prstClr val="black"/>
                </a:solidFill>
              </a:rPr>
              <a:t>ha orecchi, ascolti ciò che lo Spirito dice alle Chiese. Il vincitore non sarà colpito dalla seconda </a:t>
            </a:r>
            <a:r>
              <a:rPr lang="it-IT" dirty="0" err="1">
                <a:solidFill>
                  <a:prstClr val="black"/>
                </a:solidFill>
              </a:rPr>
              <a:t>morteˮ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  <a:endParaRPr lang="it-IT" sz="28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77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13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10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«“</a:t>
            </a:r>
            <a:r>
              <a:rPr lang="it-IT" b="1" dirty="0" smtClean="0">
                <a:solidFill>
                  <a:srgbClr val="FF0000"/>
                </a:solidFill>
              </a:rPr>
              <a:t>So </a:t>
            </a:r>
            <a:r>
              <a:rPr lang="it-IT" b="1" dirty="0">
                <a:solidFill>
                  <a:srgbClr val="FF0000"/>
                </a:solidFill>
              </a:rPr>
              <a:t>che abiti dove Satana ha il suo trono; tuttavia tu tieni saldo il mio nome e non hai rinnegato la mia fede neppure al tempo in cui </a:t>
            </a:r>
            <a:r>
              <a:rPr lang="it-IT" b="1" dirty="0" err="1">
                <a:solidFill>
                  <a:srgbClr val="FF0000"/>
                </a:solidFill>
              </a:rPr>
              <a:t>Antìpa</a:t>
            </a:r>
            <a:r>
              <a:rPr lang="it-IT" b="1" dirty="0">
                <a:solidFill>
                  <a:srgbClr val="FF0000"/>
                </a:solidFill>
              </a:rPr>
              <a:t>, il mio fedele testimone, fu messo a morte nella vostra città, dimora di </a:t>
            </a:r>
            <a:r>
              <a:rPr lang="it-IT" b="1" dirty="0" err="1" smtClean="0">
                <a:solidFill>
                  <a:srgbClr val="FF0000"/>
                </a:solidFill>
              </a:rPr>
              <a:t>Satana</a:t>
            </a:r>
            <a:r>
              <a:rPr lang="it-IT" dirty="0" err="1" smtClean="0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‘Abiti dove Satana ha il suo </a:t>
            </a:r>
            <a:r>
              <a:rPr lang="it-IT" dirty="0" err="1" smtClean="0">
                <a:solidFill>
                  <a:prstClr val="black"/>
                </a:solidFill>
              </a:rPr>
              <a:t>trono’</a:t>
            </a:r>
            <a:r>
              <a:rPr lang="it-IT" dirty="0" smtClean="0">
                <a:solidFill>
                  <a:prstClr val="black"/>
                </a:solidFill>
              </a:rPr>
              <a:t>: espressione oscura.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Sembra probabile che non indichi un elemento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concreto (tempio o culto), ma l’atteggiamento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particolarmente ostile e refrattario della città verso il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Cristianesimo (nel V secolo </a:t>
            </a:r>
            <a:r>
              <a:rPr lang="it-IT" dirty="0" err="1" smtClean="0">
                <a:solidFill>
                  <a:prstClr val="black"/>
                </a:solidFill>
              </a:rPr>
              <a:t>Pèrgamo</a:t>
            </a:r>
            <a:r>
              <a:rPr lang="it-IT" dirty="0" smtClean="0">
                <a:solidFill>
                  <a:prstClr val="black"/>
                </a:solidFill>
              </a:rPr>
              <a:t> è ancora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sostanzialmente pagana)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‘tieni saldo il mio nome’: è mantenersi </a:t>
            </a:r>
            <a:r>
              <a:rPr lang="it-IT" dirty="0">
                <a:solidFill>
                  <a:prstClr val="black"/>
                </a:solidFill>
              </a:rPr>
              <a:t>fedeli a colui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che </a:t>
            </a:r>
            <a:r>
              <a:rPr lang="it-IT" dirty="0">
                <a:solidFill>
                  <a:prstClr val="black"/>
                </a:solidFill>
              </a:rPr>
              <a:t>è indicato attraverso il nome </a:t>
            </a:r>
            <a:r>
              <a:rPr lang="it-IT" dirty="0" smtClean="0">
                <a:solidFill>
                  <a:prstClr val="black"/>
                </a:solidFill>
              </a:rPr>
              <a:t>(= ‘e </a:t>
            </a:r>
            <a:r>
              <a:rPr lang="it-IT" dirty="0">
                <a:solidFill>
                  <a:prstClr val="black"/>
                </a:solidFill>
              </a:rPr>
              <a:t>non hai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rinnegato </a:t>
            </a:r>
            <a:r>
              <a:rPr lang="it-IT" dirty="0">
                <a:solidFill>
                  <a:prstClr val="black"/>
                </a:solidFill>
              </a:rPr>
              <a:t>la mia </a:t>
            </a:r>
            <a:r>
              <a:rPr lang="it-IT" dirty="0" smtClean="0">
                <a:solidFill>
                  <a:prstClr val="black"/>
                </a:solidFill>
              </a:rPr>
              <a:t>fede’)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solidFill>
                  <a:prstClr val="black"/>
                </a:solidFill>
              </a:rPr>
              <a:t>Pèrgamo</a:t>
            </a:r>
            <a:r>
              <a:rPr lang="it-IT" dirty="0" smtClean="0">
                <a:solidFill>
                  <a:prstClr val="black"/>
                </a:solidFill>
              </a:rPr>
              <a:t> è l’unica Chiesa dove si fa esplicito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riferimento ad un martire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2364546"/>
            <a:ext cx="2640612" cy="372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712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14-15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11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«“</a:t>
            </a:r>
            <a:r>
              <a:rPr lang="it-IT" b="1" dirty="0" smtClean="0">
                <a:solidFill>
                  <a:srgbClr val="FF0000"/>
                </a:solidFill>
              </a:rPr>
              <a:t>Ma </a:t>
            </a:r>
            <a:r>
              <a:rPr lang="it-IT" b="1" dirty="0">
                <a:solidFill>
                  <a:srgbClr val="FF0000"/>
                </a:solidFill>
              </a:rPr>
              <a:t>ho da rimproverarti alcune cose: presso di te hai seguaci della dottrina di </a:t>
            </a:r>
            <a:r>
              <a:rPr lang="it-IT" b="1" dirty="0" err="1" smtClean="0">
                <a:solidFill>
                  <a:srgbClr val="FF0000"/>
                </a:solidFill>
              </a:rPr>
              <a:t>Bàlaam</a:t>
            </a:r>
            <a:r>
              <a:rPr lang="it-IT" b="1" dirty="0">
                <a:solidFill>
                  <a:srgbClr val="FF0000"/>
                </a:solidFill>
              </a:rPr>
              <a:t>, il quale insegnava a </a:t>
            </a:r>
            <a:r>
              <a:rPr lang="it-IT" b="1" dirty="0" err="1" smtClean="0">
                <a:solidFill>
                  <a:srgbClr val="FF0000"/>
                </a:solidFill>
              </a:rPr>
              <a:t>Bàlak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a provocare la caduta dei figli d'Israele, spingendoli a mangiare carni immolate agli idoli e ad abbandonarsi alla prostituzione. </a:t>
            </a:r>
            <a:r>
              <a:rPr lang="it-IT" b="1" dirty="0" smtClean="0">
                <a:solidFill>
                  <a:srgbClr val="FF0000"/>
                </a:solidFill>
              </a:rPr>
              <a:t>Così </a:t>
            </a:r>
            <a:r>
              <a:rPr lang="it-IT" b="1" dirty="0">
                <a:solidFill>
                  <a:srgbClr val="FF0000"/>
                </a:solidFill>
              </a:rPr>
              <a:t>pure, tu hai di quelli che seguono la dottrina dei </a:t>
            </a:r>
            <a:r>
              <a:rPr lang="it-IT" b="1" dirty="0" err="1" smtClean="0">
                <a:solidFill>
                  <a:srgbClr val="FF0000"/>
                </a:solidFill>
              </a:rPr>
              <a:t>nicolaìti</a:t>
            </a:r>
            <a:r>
              <a:rPr lang="it-IT" dirty="0" err="1" smtClean="0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La grande tentazione di questa Chiesa è quella di lasciarsi ‘conquistare’ dalla mentalità mondana che fa leva sulla sensualità e sulle false immagini di Dio (una parte della comunità sembra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essere già stata sedotta da queste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‘voci’ che non sono la ‘Parola’)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solidFill>
                  <a:prstClr val="black"/>
                </a:solidFill>
              </a:rPr>
              <a:t>Bàlaam</a:t>
            </a:r>
            <a:r>
              <a:rPr lang="it-IT" dirty="0" smtClean="0">
                <a:solidFill>
                  <a:prstClr val="black"/>
                </a:solidFill>
              </a:rPr>
              <a:t> suggerì a Israele di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seguire il culto idolatrico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di </a:t>
            </a:r>
            <a:r>
              <a:rPr lang="it-IT" dirty="0" err="1" smtClean="0">
                <a:solidFill>
                  <a:prstClr val="black"/>
                </a:solidFill>
              </a:rPr>
              <a:t>Baal-Peor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smtClean="0">
                <a:solidFill>
                  <a:prstClr val="black"/>
                </a:solidFill>
              </a:rPr>
              <a:t>Nm 25, 1-3 </a:t>
            </a:r>
            <a:r>
              <a:rPr lang="it-IT" dirty="0" smtClean="0">
                <a:solidFill>
                  <a:prstClr val="black"/>
                </a:solidFill>
              </a:rPr>
              <a:t>e </a:t>
            </a:r>
            <a:r>
              <a:rPr lang="it-IT" b="1" dirty="0" smtClean="0">
                <a:solidFill>
                  <a:prstClr val="black"/>
                </a:solidFill>
              </a:rPr>
              <a:t>Nm 31, 16</a:t>
            </a:r>
            <a:r>
              <a:rPr lang="it-IT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3658009"/>
            <a:ext cx="3779912" cy="251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60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16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12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«“</a:t>
            </a:r>
            <a:r>
              <a:rPr lang="it-IT" b="1" dirty="0" err="1" smtClean="0">
                <a:solidFill>
                  <a:srgbClr val="FF0000"/>
                </a:solidFill>
              </a:rPr>
              <a:t>Convèrtiti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dunque; altrimenti verrò presto da te e combatterò contro di loro con la spada della mia </a:t>
            </a:r>
            <a:r>
              <a:rPr lang="it-IT" b="1" dirty="0" err="1" smtClean="0">
                <a:solidFill>
                  <a:srgbClr val="FF0000"/>
                </a:solidFill>
              </a:rPr>
              <a:t>bocca</a:t>
            </a:r>
            <a:r>
              <a:rPr lang="it-IT" dirty="0" err="1" smtClean="0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L’invito alla conversione assume il simbolo della battaglia: </a:t>
            </a:r>
            <a:r>
              <a:rPr lang="it-IT" dirty="0" err="1" smtClean="0">
                <a:solidFill>
                  <a:prstClr val="black"/>
                </a:solidFill>
              </a:rPr>
              <a:t>Pèrgamo</a:t>
            </a:r>
            <a:r>
              <a:rPr lang="it-IT" dirty="0" smtClean="0">
                <a:solidFill>
                  <a:prstClr val="black"/>
                </a:solidFill>
              </a:rPr>
              <a:t> è chiamata a non cessare di lottare contro la tentazione, forte della ‘spada’ del Signore (= la Parola) che per prima combatte con noi e per noi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2216" y="3338343"/>
            <a:ext cx="3681968" cy="289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48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17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13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«“</a:t>
            </a:r>
            <a:r>
              <a:rPr lang="it-IT" b="1" dirty="0" smtClean="0">
                <a:solidFill>
                  <a:srgbClr val="FF0000"/>
                </a:solidFill>
              </a:rPr>
              <a:t>Al </a:t>
            </a:r>
            <a:r>
              <a:rPr lang="it-IT" b="1" dirty="0">
                <a:solidFill>
                  <a:srgbClr val="FF0000"/>
                </a:solidFill>
              </a:rPr>
              <a:t>vincitore darò la manna nascosta e una pietruzza bianca, sulla quale sta scritto un nome nuovo, che nessuno conosce all'infuori di chi lo </a:t>
            </a:r>
            <a:r>
              <a:rPr lang="it-IT" b="1" dirty="0" err="1">
                <a:solidFill>
                  <a:srgbClr val="FF0000"/>
                </a:solidFill>
              </a:rPr>
              <a:t>riceve</a:t>
            </a:r>
            <a:r>
              <a:rPr lang="it-IT" dirty="0" err="1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La manna 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smtClean="0">
                <a:solidFill>
                  <a:prstClr val="black"/>
                </a:solidFill>
              </a:rPr>
              <a:t>Es 16, 1-36</a:t>
            </a:r>
            <a:r>
              <a:rPr lang="it-IT" dirty="0" smtClean="0">
                <a:solidFill>
                  <a:prstClr val="black"/>
                </a:solidFill>
              </a:rPr>
              <a:t>), nel Giudaismo rabbinico del I secolo, era il premio per gli eletti nell’era messianica. Il IV Vangelo la interpreta come un’allusione all’Eucaristia (</a:t>
            </a:r>
            <a:r>
              <a:rPr lang="it-IT" i="1" dirty="0" smtClean="0">
                <a:solidFill>
                  <a:prstClr val="black"/>
                </a:solidFill>
              </a:rPr>
              <a:t>cfr. </a:t>
            </a:r>
            <a:r>
              <a:rPr lang="it-IT" b="1" dirty="0" err="1" smtClean="0">
                <a:solidFill>
                  <a:prstClr val="black"/>
                </a:solidFill>
              </a:rPr>
              <a:t>Gv</a:t>
            </a:r>
            <a:r>
              <a:rPr lang="it-IT" b="1" dirty="0" smtClean="0">
                <a:solidFill>
                  <a:prstClr val="black"/>
                </a:solidFill>
              </a:rPr>
              <a:t> 6, 30-34</a:t>
            </a:r>
            <a:r>
              <a:rPr lang="it-IT" dirty="0" smtClean="0">
                <a:solidFill>
                  <a:prstClr val="black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Il ‘nome nuovo’ è una nuova identità che svela il significato profondo di quella attuale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Questa nuova identità sarà </a:t>
            </a:r>
            <a:r>
              <a:rPr lang="it-IT" dirty="0" smtClean="0">
                <a:solidFill>
                  <a:prstClr val="black"/>
                </a:solidFill>
              </a:rPr>
              <a:t>offerta </a:t>
            </a:r>
            <a:r>
              <a:rPr lang="it-IT" dirty="0">
                <a:solidFill>
                  <a:prstClr val="black"/>
                </a:solidFill>
              </a:rPr>
              <a:t>con la potenza di Dio </a:t>
            </a:r>
            <a:r>
              <a:rPr lang="it-IT" dirty="0" smtClean="0">
                <a:solidFill>
                  <a:prstClr val="black"/>
                </a:solidFill>
              </a:rPr>
              <a:t>(‘la piccola pietra bianca’), </a:t>
            </a:r>
            <a:r>
              <a:rPr lang="it-IT" dirty="0">
                <a:solidFill>
                  <a:prstClr val="black"/>
                </a:solidFill>
              </a:rPr>
              <a:t>come parte della propria partecipazione alla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potenza </a:t>
            </a:r>
            <a:r>
              <a:rPr lang="it-IT" dirty="0">
                <a:solidFill>
                  <a:prstClr val="black"/>
                </a:solidFill>
              </a:rPr>
              <a:t>di Cristo, roccia di fondamento della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Chiesa 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err="1" smtClean="0">
                <a:solidFill>
                  <a:prstClr val="black"/>
                </a:solidFill>
              </a:rPr>
              <a:t>Is</a:t>
            </a:r>
            <a:r>
              <a:rPr lang="it-IT" b="1" dirty="0" smtClean="0">
                <a:solidFill>
                  <a:prstClr val="black"/>
                </a:solidFill>
              </a:rPr>
              <a:t> 62, 2</a:t>
            </a:r>
            <a:r>
              <a:rPr lang="it-IT" dirty="0" smtClean="0">
                <a:solidFill>
                  <a:prstClr val="black"/>
                </a:solidFill>
              </a:rPr>
              <a:t>; </a:t>
            </a:r>
            <a:r>
              <a:rPr lang="it-IT" b="1" dirty="0" err="1" smtClean="0">
                <a:solidFill>
                  <a:prstClr val="black"/>
                </a:solidFill>
              </a:rPr>
              <a:t>Is</a:t>
            </a:r>
            <a:r>
              <a:rPr lang="it-IT" b="1" dirty="0" smtClean="0">
                <a:solidFill>
                  <a:prstClr val="black"/>
                </a:solidFill>
              </a:rPr>
              <a:t> 65, 15</a:t>
            </a:r>
            <a:r>
              <a:rPr lang="it-IT" dirty="0" smtClean="0">
                <a:solidFill>
                  <a:prstClr val="black"/>
                </a:solidFill>
              </a:rPr>
              <a:t>; </a:t>
            </a:r>
            <a:r>
              <a:rPr lang="it-IT" b="1" dirty="0" smtClean="0">
                <a:solidFill>
                  <a:prstClr val="black"/>
                </a:solidFill>
              </a:rPr>
              <a:t>1Pt 2, 4-8</a:t>
            </a:r>
            <a:r>
              <a:rPr lang="it-IT" dirty="0" smtClean="0">
                <a:solidFill>
                  <a:prstClr val="black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È il ‘nuovo Esodo’ che </a:t>
            </a:r>
            <a:r>
              <a:rPr lang="it-IT" dirty="0" err="1" smtClean="0">
                <a:solidFill>
                  <a:prstClr val="black"/>
                </a:solidFill>
              </a:rPr>
              <a:t>Pèrgamo</a:t>
            </a:r>
            <a:r>
              <a:rPr lang="it-IT" dirty="0" smtClean="0">
                <a:solidFill>
                  <a:prstClr val="black"/>
                </a:solidFill>
              </a:rPr>
              <a:t> deve vivere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4137737"/>
            <a:ext cx="3271912" cy="208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24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8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</a:t>
            </a:r>
            <a:r>
              <a:rPr lang="it-IT" dirty="0">
                <a:solidFill>
                  <a:prstClr val="black"/>
                </a:solidFill>
              </a:rPr>
              <a:t>All’angelo della Chiesa </a:t>
            </a:r>
            <a:r>
              <a:rPr lang="it-IT" b="1" dirty="0">
                <a:solidFill>
                  <a:srgbClr val="FF0000"/>
                </a:solidFill>
              </a:rPr>
              <a:t>che è a </a:t>
            </a:r>
            <a:r>
              <a:rPr lang="it-IT" b="1" dirty="0" smtClean="0">
                <a:solidFill>
                  <a:srgbClr val="FF0000"/>
                </a:solidFill>
              </a:rPr>
              <a:t>Smirne </a:t>
            </a:r>
            <a:r>
              <a:rPr lang="it-IT" dirty="0">
                <a:solidFill>
                  <a:prstClr val="black"/>
                </a:solidFill>
              </a:rPr>
              <a:t>scrivi:</a:t>
            </a:r>
          </a:p>
          <a:p>
            <a:r>
              <a:rPr lang="it-IT" dirty="0">
                <a:solidFill>
                  <a:prstClr val="black"/>
                </a:solidFill>
              </a:rPr>
              <a:t>“Così parla il Primo e l'Ultimo, che era morto ed è tornato alla </a:t>
            </a:r>
            <a:r>
              <a:rPr lang="it-IT" dirty="0" err="1" smtClean="0">
                <a:solidFill>
                  <a:prstClr val="black"/>
                </a:solidFill>
              </a:rPr>
              <a:t>vitaˮ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endParaRPr lang="it-IT" dirty="0" smtClean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Città marittima a 80 Km a Nord di Efeso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Celebrata per la sua bellezza e la sua fedeltà a Roma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Sede di un’importante colonia ebraica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Conobbe casi di violenta ostilità contro i cristiani (</a:t>
            </a:r>
            <a:r>
              <a:rPr lang="it-IT" i="1" dirty="0" smtClean="0">
                <a:solidFill>
                  <a:prstClr val="black"/>
                </a:solidFill>
              </a:rPr>
              <a:t>cfr. </a:t>
            </a:r>
            <a:r>
              <a:rPr lang="it-IT" dirty="0" smtClean="0">
                <a:solidFill>
                  <a:prstClr val="black"/>
                </a:solidFill>
              </a:rPr>
              <a:t>Martirio di Policarpo nel 155)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3705481"/>
            <a:ext cx="316835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352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8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</a:t>
            </a:r>
            <a:r>
              <a:rPr lang="it-IT" dirty="0">
                <a:solidFill>
                  <a:prstClr val="black"/>
                </a:solidFill>
              </a:rPr>
              <a:t>All’angelo della </a:t>
            </a:r>
            <a:r>
              <a:rPr lang="it-IT" dirty="0"/>
              <a:t>Chiesa che è a </a:t>
            </a:r>
            <a:r>
              <a:rPr lang="it-IT" dirty="0" smtClean="0"/>
              <a:t>Smirne </a:t>
            </a:r>
            <a:r>
              <a:rPr lang="it-IT" dirty="0">
                <a:solidFill>
                  <a:prstClr val="black"/>
                </a:solidFill>
              </a:rPr>
              <a:t>scrivi:</a:t>
            </a:r>
          </a:p>
          <a:p>
            <a:r>
              <a:rPr lang="it-IT" dirty="0">
                <a:solidFill>
                  <a:prstClr val="black"/>
                </a:solidFill>
              </a:rPr>
              <a:t>“</a:t>
            </a:r>
            <a:r>
              <a:rPr lang="it-IT" b="1" dirty="0">
                <a:solidFill>
                  <a:srgbClr val="FF0000"/>
                </a:solidFill>
              </a:rPr>
              <a:t>Così parla il Primo e l'Ultimo, che era morto ed è tornato alla </a:t>
            </a:r>
            <a:r>
              <a:rPr lang="it-IT" b="1" dirty="0" err="1" smtClean="0">
                <a:solidFill>
                  <a:srgbClr val="FF0000"/>
                </a:solidFill>
              </a:rPr>
              <a:t>vita</a:t>
            </a:r>
            <a:r>
              <a:rPr lang="it-IT" dirty="0" err="1" smtClean="0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pPr lvl="1"/>
            <a:endParaRPr lang="it-IT" dirty="0" smtClean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Ancora l’annuncio pasquale 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err="1" smtClean="0">
                <a:solidFill>
                  <a:prstClr val="black"/>
                </a:solidFill>
              </a:rPr>
              <a:t>Ap</a:t>
            </a:r>
            <a:r>
              <a:rPr lang="it-IT" b="1" dirty="0" smtClean="0">
                <a:solidFill>
                  <a:prstClr val="black"/>
                </a:solidFill>
              </a:rPr>
              <a:t> 1, 17b-18a</a:t>
            </a:r>
            <a:r>
              <a:rPr lang="it-IT" dirty="0" smtClean="0">
                <a:solidFill>
                  <a:prstClr val="black"/>
                </a:solidFill>
              </a:rPr>
              <a:t>)</a:t>
            </a:r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«che divenne morto e visse»: la realtà che il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Signore afferma è quella di una vita attraverso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la morte (non semplicemente una vita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«nonostante» la morte od «oltre» la morte)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8" y="2211112"/>
            <a:ext cx="2848665" cy="390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581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43965" y="4149080"/>
            <a:ext cx="2131455" cy="2131455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</a:t>
            </a:r>
            <a:r>
              <a:rPr lang="it-IT" dirty="0"/>
              <a:t>9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«“</a:t>
            </a:r>
            <a:r>
              <a:rPr lang="it-IT" b="1" dirty="0" smtClean="0">
                <a:solidFill>
                  <a:srgbClr val="FF0000"/>
                </a:solidFill>
              </a:rPr>
              <a:t>Conosco </a:t>
            </a:r>
            <a:r>
              <a:rPr lang="it-IT" b="1" dirty="0">
                <a:solidFill>
                  <a:srgbClr val="FF0000"/>
                </a:solidFill>
              </a:rPr>
              <a:t>la tua tribolazione, la tua povertà - eppure sei ricco - e la bestemmia da parte di quelli che si proclamano Giudei e non lo sono, ma sono sinagoga di </a:t>
            </a:r>
            <a:r>
              <a:rPr lang="it-IT" b="1" dirty="0" err="1" smtClean="0">
                <a:solidFill>
                  <a:srgbClr val="FF0000"/>
                </a:solidFill>
              </a:rPr>
              <a:t>Satana</a:t>
            </a:r>
            <a:r>
              <a:rPr lang="it-IT" dirty="0" err="1" smtClean="0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  <a:endParaRPr lang="it-IT" sz="2800" dirty="0" smtClean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La Chiesa di Smirne appare, ad occhi esterni, semplicemente povera e sofferente, ma agli occhi del Signore ha una grande ricchezza esplicitata dalla Prima Beatitudine 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smtClean="0">
                <a:solidFill>
                  <a:prstClr val="black"/>
                </a:solidFill>
              </a:rPr>
              <a:t>Mt 5, 3 </a:t>
            </a:r>
            <a:r>
              <a:rPr lang="it-IT" dirty="0" smtClean="0">
                <a:solidFill>
                  <a:prstClr val="black"/>
                </a:solidFill>
              </a:rPr>
              <a:t>// </a:t>
            </a:r>
            <a:r>
              <a:rPr lang="it-IT" b="1" dirty="0" smtClean="0">
                <a:solidFill>
                  <a:prstClr val="black"/>
                </a:solidFill>
              </a:rPr>
              <a:t>Lc 6, 20</a:t>
            </a:r>
            <a:r>
              <a:rPr lang="it-IT" dirty="0" smtClean="0">
                <a:solidFill>
                  <a:prstClr val="black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Sembra che sullo sfondo ci sia lo scontro tra i cristiani e la comunità ebraica della città (numerosa e forte)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C’è una forte polemica contro quelli che vengono chiamati ‘falsi’ Giudei 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err="1" smtClean="0">
                <a:solidFill>
                  <a:prstClr val="black"/>
                </a:solidFill>
              </a:rPr>
              <a:t>Gv</a:t>
            </a:r>
            <a:r>
              <a:rPr lang="it-IT" b="1" dirty="0" smtClean="0">
                <a:solidFill>
                  <a:prstClr val="black"/>
                </a:solidFill>
              </a:rPr>
              <a:t> 8, 44</a:t>
            </a:r>
            <a:r>
              <a:rPr lang="it-IT" dirty="0" smtClean="0">
                <a:solidFill>
                  <a:prstClr val="black"/>
                </a:solidFill>
              </a:rPr>
              <a:t>):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Con la pretesa di difendere le tradizioni ebraiche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alcuni sono diventati strumenti demoniaci di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opposizione a Cristo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Questo giudizio severo è riservato solo ai capi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dell’Ebraismo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‘Sinagoga di satana’ deforma l’espressione ‘Sinagoga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di JHWH’ 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smtClean="0">
                <a:solidFill>
                  <a:prstClr val="black"/>
                </a:solidFill>
              </a:rPr>
              <a:t>Nm 16, 3</a:t>
            </a:r>
            <a:r>
              <a:rPr lang="it-IT" dirty="0" smtClean="0">
                <a:solidFill>
                  <a:prstClr val="black"/>
                </a:solidFill>
              </a:rPr>
              <a:t>; </a:t>
            </a:r>
            <a:r>
              <a:rPr lang="it-IT" b="1" dirty="0" smtClean="0">
                <a:solidFill>
                  <a:prstClr val="black"/>
                </a:solidFill>
              </a:rPr>
              <a:t>20, 4</a:t>
            </a:r>
            <a:r>
              <a:rPr lang="it-IT" dirty="0" smtClean="0">
                <a:solidFill>
                  <a:prstClr val="black"/>
                </a:solidFill>
              </a:rPr>
              <a:t>; </a:t>
            </a:r>
            <a:r>
              <a:rPr lang="it-IT" b="1" dirty="0" smtClean="0">
                <a:solidFill>
                  <a:prstClr val="black"/>
                </a:solidFill>
              </a:rPr>
              <a:t>31, 16</a:t>
            </a:r>
            <a:r>
              <a:rPr lang="it-IT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4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10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«“</a:t>
            </a:r>
            <a:r>
              <a:rPr lang="it-IT" b="1" dirty="0" smtClean="0">
                <a:solidFill>
                  <a:srgbClr val="FF0000"/>
                </a:solidFill>
              </a:rPr>
              <a:t>Non </a:t>
            </a:r>
            <a:r>
              <a:rPr lang="it-IT" b="1" dirty="0">
                <a:solidFill>
                  <a:srgbClr val="FF0000"/>
                </a:solidFill>
              </a:rPr>
              <a:t>temere ciò che stai per soffrire: ecco, il diavolo sta per gettare alcuni di voi in carcere per mettervi alla prova, e avrete una tribolazione per dieci giorni. Sii fedele fino alla morte e ti darò la corona della </a:t>
            </a:r>
            <a:r>
              <a:rPr lang="it-IT" b="1" dirty="0" err="1" smtClean="0">
                <a:solidFill>
                  <a:srgbClr val="FF0000"/>
                </a:solidFill>
              </a:rPr>
              <a:t>vita</a:t>
            </a:r>
            <a:r>
              <a:rPr lang="it-IT" dirty="0" err="1" smtClean="0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L’invito a ‘non temere’ non è semplicemente una consolazione (indica la certezza che il Signore è presente e vittorioso su tutto ciò che minaccia i suoi figli)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La prova resta ‘di breve durata’ 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err="1" smtClean="0">
                <a:solidFill>
                  <a:prstClr val="black"/>
                </a:solidFill>
              </a:rPr>
              <a:t>Dn</a:t>
            </a:r>
            <a:r>
              <a:rPr lang="it-IT" b="1" dirty="0" smtClean="0">
                <a:solidFill>
                  <a:prstClr val="black"/>
                </a:solidFill>
              </a:rPr>
              <a:t> 1, 12.14</a:t>
            </a:r>
            <a:r>
              <a:rPr lang="it-IT" dirty="0" smtClean="0">
                <a:solidFill>
                  <a:prstClr val="black"/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È causata dal ‘divisore’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‘</a:t>
            </a:r>
            <a:r>
              <a:rPr lang="it-IT" dirty="0">
                <a:solidFill>
                  <a:prstClr val="black"/>
                </a:solidFill>
              </a:rPr>
              <a:t>R</a:t>
            </a:r>
            <a:r>
              <a:rPr lang="it-IT" dirty="0" smtClean="0">
                <a:solidFill>
                  <a:prstClr val="black"/>
                </a:solidFill>
              </a:rPr>
              <a:t>imani fedele’: indica un’azione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continuativa (= persevera nella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sequela di Cristo con costanza e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coerenza, ben fondato sulla fede)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‘fino alla morte’: è un’espressione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non cronologica, ma qualitativa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(= fino al punto di rischiare la vita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per Cristo)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3706961"/>
            <a:ext cx="42862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38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11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«“</a:t>
            </a:r>
            <a:r>
              <a:rPr lang="it-IT" b="1" dirty="0" smtClean="0">
                <a:solidFill>
                  <a:srgbClr val="FF0000"/>
                </a:solidFill>
              </a:rPr>
              <a:t>Chi </a:t>
            </a:r>
            <a:r>
              <a:rPr lang="it-IT" b="1" dirty="0">
                <a:solidFill>
                  <a:srgbClr val="FF0000"/>
                </a:solidFill>
              </a:rPr>
              <a:t>ha orecchi, ascolti ciò che lo Spirito dice alle Chiese. Il vincitore non sarà colpito dalla seconda </a:t>
            </a:r>
            <a:r>
              <a:rPr lang="it-IT" b="1" dirty="0" err="1">
                <a:solidFill>
                  <a:srgbClr val="FF0000"/>
                </a:solidFill>
              </a:rPr>
              <a:t>morte</a:t>
            </a:r>
            <a:r>
              <a:rPr lang="it-IT" dirty="0" err="1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La ‘seconda morte’, quella definitiva, è la dannazione (questa espressione rafforza, per contrasto, la promessa della ‘corona della vita’ fatta dal Signore alla Chiesa di Smirne)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Non vengono formulati 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inviti alla conversione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(rarità in questo settenario)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3055419"/>
            <a:ext cx="4860032" cy="305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136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4692429"/>
            <a:ext cx="7185702" cy="2029046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12-17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</a:t>
            </a:r>
            <a:r>
              <a:rPr lang="it-IT" dirty="0">
                <a:solidFill>
                  <a:prstClr val="black"/>
                </a:solidFill>
              </a:rPr>
              <a:t>All’angelo della Chiesa che è a </a:t>
            </a:r>
            <a:r>
              <a:rPr lang="it-IT" dirty="0" err="1" smtClean="0">
                <a:solidFill>
                  <a:prstClr val="black"/>
                </a:solidFill>
              </a:rPr>
              <a:t>Pèrgamo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scrivi:</a:t>
            </a:r>
          </a:p>
          <a:p>
            <a:r>
              <a:rPr lang="it-IT" dirty="0">
                <a:solidFill>
                  <a:prstClr val="black"/>
                </a:solidFill>
              </a:rPr>
              <a:t>“Così parla Colui che ha la spada affilata a due tagli. </a:t>
            </a:r>
            <a:r>
              <a:rPr lang="it-IT" dirty="0" smtClean="0">
                <a:solidFill>
                  <a:prstClr val="black"/>
                </a:solidFill>
              </a:rPr>
              <a:t>So </a:t>
            </a:r>
            <a:r>
              <a:rPr lang="it-IT" dirty="0">
                <a:solidFill>
                  <a:prstClr val="black"/>
                </a:solidFill>
              </a:rPr>
              <a:t>che abiti dove Satana ha il suo trono; tuttavia tu tieni saldo il mio nome e non hai rinnegato la mia fede neppure al tempo in cui </a:t>
            </a:r>
            <a:r>
              <a:rPr lang="it-IT" dirty="0" err="1">
                <a:solidFill>
                  <a:prstClr val="black"/>
                </a:solidFill>
              </a:rPr>
              <a:t>Antìpa</a:t>
            </a:r>
            <a:r>
              <a:rPr lang="it-IT" dirty="0">
                <a:solidFill>
                  <a:prstClr val="black"/>
                </a:solidFill>
              </a:rPr>
              <a:t>, il mio fedele testimone, fu messo a morte nella vostra città, dimora di Satana. </a:t>
            </a:r>
            <a:r>
              <a:rPr lang="it-IT" dirty="0" smtClean="0">
                <a:solidFill>
                  <a:prstClr val="black"/>
                </a:solidFill>
              </a:rPr>
              <a:t>Ma </a:t>
            </a:r>
            <a:r>
              <a:rPr lang="it-IT" dirty="0">
                <a:solidFill>
                  <a:prstClr val="black"/>
                </a:solidFill>
              </a:rPr>
              <a:t>ho da rimproverarti alcune cose: presso di te hai seguaci della dottrina di </a:t>
            </a:r>
            <a:r>
              <a:rPr lang="it-IT" dirty="0" err="1" smtClean="0">
                <a:solidFill>
                  <a:prstClr val="black"/>
                </a:solidFill>
              </a:rPr>
              <a:t>Bàlaam</a:t>
            </a:r>
            <a:r>
              <a:rPr lang="it-IT" dirty="0">
                <a:solidFill>
                  <a:prstClr val="black"/>
                </a:solidFill>
              </a:rPr>
              <a:t>, il quale insegnava a </a:t>
            </a:r>
            <a:r>
              <a:rPr lang="it-IT" dirty="0" err="1" smtClean="0">
                <a:solidFill>
                  <a:prstClr val="black"/>
                </a:solidFill>
              </a:rPr>
              <a:t>Bàlak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a provocare la caduta dei figli d'Israele, spingendoli a mangiare carni immolate agli idoli e ad abbandonarsi alla prostituzione. </a:t>
            </a:r>
            <a:r>
              <a:rPr lang="it-IT" dirty="0" smtClean="0">
                <a:solidFill>
                  <a:prstClr val="black"/>
                </a:solidFill>
              </a:rPr>
              <a:t>Così </a:t>
            </a:r>
            <a:r>
              <a:rPr lang="it-IT" dirty="0">
                <a:solidFill>
                  <a:prstClr val="black"/>
                </a:solidFill>
              </a:rPr>
              <a:t>pure, tu hai di quelli che seguono la dottrina dei </a:t>
            </a:r>
            <a:r>
              <a:rPr lang="it-IT" dirty="0" err="1">
                <a:solidFill>
                  <a:prstClr val="black"/>
                </a:solidFill>
              </a:rPr>
              <a:t>nicolaìti</a:t>
            </a:r>
            <a:r>
              <a:rPr lang="it-IT" dirty="0">
                <a:solidFill>
                  <a:prstClr val="black"/>
                </a:solidFill>
              </a:rPr>
              <a:t>. </a:t>
            </a:r>
            <a:r>
              <a:rPr lang="it-IT" dirty="0" err="1" smtClean="0">
                <a:solidFill>
                  <a:prstClr val="black"/>
                </a:solidFill>
              </a:rPr>
              <a:t>Convèrtiti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dunque; altrimenti verrò presto da te e combatterò contro di loro con la spada della mia bocca. </a:t>
            </a:r>
            <a:r>
              <a:rPr lang="it-IT" dirty="0" smtClean="0">
                <a:solidFill>
                  <a:prstClr val="black"/>
                </a:solidFill>
              </a:rPr>
              <a:t>Chi </a:t>
            </a:r>
            <a:r>
              <a:rPr lang="it-IT" dirty="0">
                <a:solidFill>
                  <a:prstClr val="black"/>
                </a:solidFill>
              </a:rPr>
              <a:t>ha orecchi, ascolti ciò che lo Spirito dice alle Chiese. Al vincitore darò la manna nascosta e una pietruzza bianca, sulla quale sta scritto un nome nuovo, che nessuno conosce all'infuori di chi lo </a:t>
            </a:r>
            <a:r>
              <a:rPr lang="it-IT" dirty="0" err="1">
                <a:solidFill>
                  <a:prstClr val="black"/>
                </a:solidFill>
              </a:rPr>
              <a:t>riceveˮ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  <a:endParaRPr lang="it-IT" sz="2800" dirty="0" smtClean="0">
              <a:solidFill>
                <a:prstClr val="black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423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12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8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</a:t>
            </a:r>
            <a:r>
              <a:rPr lang="it-IT" dirty="0">
                <a:solidFill>
                  <a:prstClr val="black"/>
                </a:solidFill>
              </a:rPr>
              <a:t>All’angelo della Chiesa </a:t>
            </a:r>
            <a:r>
              <a:rPr lang="it-IT" b="1" dirty="0">
                <a:solidFill>
                  <a:srgbClr val="FF0000"/>
                </a:solidFill>
              </a:rPr>
              <a:t>che è a </a:t>
            </a:r>
            <a:r>
              <a:rPr lang="it-IT" b="1" dirty="0" err="1" smtClean="0">
                <a:solidFill>
                  <a:srgbClr val="FF0000"/>
                </a:solidFill>
              </a:rPr>
              <a:t>Pèrgamo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scrivi:</a:t>
            </a:r>
          </a:p>
          <a:p>
            <a:r>
              <a:rPr lang="it-IT" dirty="0">
                <a:solidFill>
                  <a:prstClr val="black"/>
                </a:solidFill>
              </a:rPr>
              <a:t>“Così parla Colui che ha la spada affilata a due </a:t>
            </a:r>
            <a:r>
              <a:rPr lang="it-IT" dirty="0" err="1" smtClean="0">
                <a:solidFill>
                  <a:prstClr val="black"/>
                </a:solidFill>
              </a:rPr>
              <a:t>tagliˮ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fondata in epoca preistorica, fu completamente rifondata in epoca </a:t>
            </a:r>
            <a:r>
              <a:rPr lang="it-IT" dirty="0" smtClean="0">
                <a:solidFill>
                  <a:prstClr val="black"/>
                </a:solidFill>
              </a:rPr>
              <a:t>ellenistica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la </a:t>
            </a:r>
            <a:r>
              <a:rPr lang="it-IT" dirty="0">
                <a:solidFill>
                  <a:prstClr val="black"/>
                </a:solidFill>
              </a:rPr>
              <a:t>città diviene importante perché capitale di un regno piccolo ma vivace, guidato dalla dinastia degli </a:t>
            </a:r>
            <a:r>
              <a:rPr lang="it-IT" dirty="0" err="1">
                <a:solidFill>
                  <a:prstClr val="black"/>
                </a:solidFill>
              </a:rPr>
              <a:t>Attalidi</a:t>
            </a:r>
            <a:r>
              <a:rPr lang="it-IT" dirty="0">
                <a:solidFill>
                  <a:prstClr val="black"/>
                </a:solidFill>
              </a:rPr>
              <a:t> (282-133 a.C.), formatosi dalla dissoluzione dell’impero di Alessandro </a:t>
            </a:r>
            <a:r>
              <a:rPr lang="it-IT" dirty="0" smtClean="0">
                <a:solidFill>
                  <a:prstClr val="black"/>
                </a:solidFill>
              </a:rPr>
              <a:t>Magno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C</a:t>
            </a:r>
            <a:r>
              <a:rPr lang="it-IT" dirty="0" smtClean="0">
                <a:solidFill>
                  <a:prstClr val="black"/>
                </a:solidFill>
              </a:rPr>
              <a:t>entro </a:t>
            </a:r>
            <a:r>
              <a:rPr lang="it-IT" dirty="0">
                <a:solidFill>
                  <a:prstClr val="black"/>
                </a:solidFill>
              </a:rPr>
              <a:t>culturale tra i più importanti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dell’antichità</a:t>
            </a:r>
            <a:r>
              <a:rPr lang="it-IT" dirty="0">
                <a:solidFill>
                  <a:prstClr val="black"/>
                </a:solidFill>
              </a:rPr>
              <a:t>: oltre all’Altare di Zeus,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una </a:t>
            </a:r>
            <a:r>
              <a:rPr lang="it-IT" dirty="0">
                <a:solidFill>
                  <a:prstClr val="black"/>
                </a:solidFill>
              </a:rPr>
              <a:t>delle </a:t>
            </a:r>
            <a:r>
              <a:rPr lang="it-IT" dirty="0" smtClean="0">
                <a:solidFill>
                  <a:prstClr val="black"/>
                </a:solidFill>
              </a:rPr>
              <a:t>7 meraviglie </a:t>
            </a:r>
            <a:r>
              <a:rPr lang="it-IT" dirty="0">
                <a:solidFill>
                  <a:prstClr val="black"/>
                </a:solidFill>
              </a:rPr>
              <a:t>dell’antichità per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le </a:t>
            </a:r>
            <a:r>
              <a:rPr lang="it-IT" dirty="0">
                <a:solidFill>
                  <a:prstClr val="black"/>
                </a:solidFill>
              </a:rPr>
              <a:t>straordinarie sculture che lo ornavano</a:t>
            </a:r>
            <a:r>
              <a:rPr lang="it-IT" dirty="0" smtClean="0">
                <a:solidFill>
                  <a:prstClr val="black"/>
                </a:solidFill>
              </a:rPr>
              <a:t>,</a:t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è </a:t>
            </a:r>
            <a:r>
              <a:rPr lang="it-IT" dirty="0">
                <a:solidFill>
                  <a:prstClr val="black"/>
                </a:solidFill>
              </a:rPr>
              <a:t>da ricordare la sua biblioteca, seconda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solo </a:t>
            </a:r>
            <a:r>
              <a:rPr lang="it-IT" dirty="0">
                <a:solidFill>
                  <a:prstClr val="black"/>
                </a:solidFill>
              </a:rPr>
              <a:t>a quella di Alessandria, e il grande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Tempio </a:t>
            </a:r>
            <a:r>
              <a:rPr lang="it-IT" dirty="0">
                <a:solidFill>
                  <a:prstClr val="black"/>
                </a:solidFill>
              </a:rPr>
              <a:t>dedicato ad Asclepio, dio della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salute</a:t>
            </a:r>
            <a:r>
              <a:rPr lang="it-IT" dirty="0">
                <a:solidFill>
                  <a:prstClr val="black"/>
                </a:solidFill>
              </a:rPr>
              <a:t>, nel quale nacque e si sviluppò la </a:t>
            </a:r>
            <a:r>
              <a:rPr lang="it-IT" dirty="0" smtClean="0">
                <a:solidFill>
                  <a:prstClr val="black"/>
                </a:solidFill>
              </a:rPr>
              <a:t/>
            </a:r>
            <a:br>
              <a:rPr lang="it-IT" dirty="0" smtClean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scuola </a:t>
            </a:r>
            <a:r>
              <a:rPr lang="it-IT" dirty="0">
                <a:solidFill>
                  <a:prstClr val="black"/>
                </a:solidFill>
              </a:rPr>
              <a:t>di medicina più importante </a:t>
            </a:r>
            <a:br>
              <a:rPr lang="it-IT" dirty="0">
                <a:solidFill>
                  <a:prstClr val="black"/>
                </a:solidFill>
              </a:rPr>
            </a:br>
            <a:r>
              <a:rPr lang="it-IT" dirty="0" smtClean="0">
                <a:solidFill>
                  <a:prstClr val="black"/>
                </a:solidFill>
              </a:rPr>
              <a:t>dell’antichità</a:t>
            </a:r>
            <a:r>
              <a:rPr lang="it-IT" dirty="0">
                <a:solidFill>
                  <a:prstClr val="black"/>
                </a:solidFill>
              </a:rPr>
              <a:t>, quella del celeberrimo </a:t>
            </a:r>
            <a:r>
              <a:rPr lang="it-IT" dirty="0" smtClean="0">
                <a:solidFill>
                  <a:prstClr val="black"/>
                </a:solidFill>
              </a:rPr>
              <a:t>Galeno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3356992"/>
            <a:ext cx="3503528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2112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81328"/>
            <a:ext cx="9144000" cy="72008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Apocalisse 2, 12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1124744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D44B-BC48-452A-8C26-4F5493553EC0}" type="slidenum">
              <a:rPr lang="it-IT" smtClean="0">
                <a:solidFill>
                  <a:prstClr val="black"/>
                </a:solidFill>
              </a:rPr>
              <a:pPr/>
              <a:t>9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/>
                </a:solidFill>
              </a:rPr>
              <a:t>Ἀποκάλυψις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1484784"/>
            <a:ext cx="8784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«</a:t>
            </a:r>
            <a:r>
              <a:rPr lang="it-IT" dirty="0">
                <a:solidFill>
                  <a:prstClr val="black"/>
                </a:solidFill>
              </a:rPr>
              <a:t>All’angelo della Chiesa che è a </a:t>
            </a:r>
            <a:r>
              <a:rPr lang="it-IT" dirty="0" err="1" smtClean="0">
                <a:solidFill>
                  <a:prstClr val="black"/>
                </a:solidFill>
              </a:rPr>
              <a:t>Pèrgamo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scrivi:</a:t>
            </a:r>
          </a:p>
          <a:p>
            <a:r>
              <a:rPr lang="it-IT" dirty="0">
                <a:solidFill>
                  <a:prstClr val="black"/>
                </a:solidFill>
              </a:rPr>
              <a:t>“</a:t>
            </a:r>
            <a:r>
              <a:rPr lang="it-IT" b="1" dirty="0">
                <a:solidFill>
                  <a:srgbClr val="FF0000"/>
                </a:solidFill>
              </a:rPr>
              <a:t>Così parla Colui che ha la spada affilata a due </a:t>
            </a:r>
            <a:r>
              <a:rPr lang="it-IT" b="1" dirty="0" err="1" smtClean="0">
                <a:solidFill>
                  <a:srgbClr val="FF0000"/>
                </a:solidFill>
              </a:rPr>
              <a:t>tagli</a:t>
            </a:r>
            <a:r>
              <a:rPr lang="it-IT" dirty="0" err="1" smtClean="0">
                <a:solidFill>
                  <a:prstClr val="black"/>
                </a:solidFill>
              </a:rPr>
              <a:t>ˮ</a:t>
            </a:r>
            <a:r>
              <a:rPr lang="it-IT" dirty="0" smtClean="0">
                <a:solidFill>
                  <a:prstClr val="black"/>
                </a:solidFill>
              </a:rPr>
              <a:t>».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La </a:t>
            </a:r>
            <a:r>
              <a:rPr lang="it-IT" dirty="0">
                <a:solidFill>
                  <a:prstClr val="black"/>
                </a:solidFill>
              </a:rPr>
              <a:t>spada non “esce dalla bocca</a:t>
            </a:r>
            <a:r>
              <a:rPr lang="it-IT" dirty="0" smtClean="0">
                <a:solidFill>
                  <a:prstClr val="black"/>
                </a:solidFill>
              </a:rPr>
              <a:t>” (</a:t>
            </a:r>
            <a:r>
              <a:rPr lang="it-IT" i="1" dirty="0" smtClean="0">
                <a:solidFill>
                  <a:prstClr val="black"/>
                </a:solidFill>
              </a:rPr>
              <a:t>cfr.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b="1" dirty="0" err="1" smtClean="0">
                <a:solidFill>
                  <a:prstClr val="black"/>
                </a:solidFill>
              </a:rPr>
              <a:t>Ap</a:t>
            </a:r>
            <a:r>
              <a:rPr lang="it-IT" b="1" dirty="0" smtClean="0">
                <a:solidFill>
                  <a:prstClr val="black"/>
                </a:solidFill>
              </a:rPr>
              <a:t> 1, 16b</a:t>
            </a:r>
            <a:r>
              <a:rPr lang="it-IT" dirty="0" smtClean="0">
                <a:solidFill>
                  <a:prstClr val="black"/>
                </a:solidFill>
              </a:rPr>
              <a:t>), </a:t>
            </a:r>
            <a:r>
              <a:rPr lang="it-IT" dirty="0">
                <a:solidFill>
                  <a:prstClr val="black"/>
                </a:solidFill>
              </a:rPr>
              <a:t>ma è vista come un possesso di Gesù </a:t>
            </a:r>
            <a:r>
              <a:rPr lang="it-IT" dirty="0" smtClean="0">
                <a:solidFill>
                  <a:prstClr val="black"/>
                </a:solidFill>
              </a:rPr>
              <a:t>(Egli “ha” la spada)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Questo </a:t>
            </a:r>
            <a:r>
              <a:rPr lang="it-IT" dirty="0">
                <a:solidFill>
                  <a:prstClr val="black"/>
                </a:solidFill>
              </a:rPr>
              <a:t>sottolinea la relazione di dipendenza tra la Parola (intesa qui come riferimento alla Scrittura) e la potenza del Signore </a:t>
            </a:r>
            <a:r>
              <a:rPr lang="it-IT" dirty="0" smtClean="0">
                <a:solidFill>
                  <a:prstClr val="black"/>
                </a:solidFill>
              </a:rPr>
              <a:t>risorto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prstClr val="black"/>
                </a:solidFill>
              </a:rPr>
              <a:t>È anche un simbolo esplicito del fatto che il Signore può aiutare la Chiesa di </a:t>
            </a:r>
            <a:r>
              <a:rPr lang="it-IT" dirty="0" err="1" smtClean="0">
                <a:solidFill>
                  <a:prstClr val="black"/>
                </a:solidFill>
              </a:rPr>
              <a:t>Pèrgamo</a:t>
            </a:r>
            <a:r>
              <a:rPr lang="it-IT" dirty="0" smtClean="0">
                <a:solidFill>
                  <a:prstClr val="black"/>
                </a:solidFill>
              </a:rPr>
              <a:t> a combattere la sua battaglia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4C68-3673-433A-8748-5865DFB52DB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17/11/2018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3918465"/>
            <a:ext cx="3960440" cy="221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031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6907</TotalTime>
  <Words>1328</Words>
  <Application>Microsoft Office PowerPoint</Application>
  <PresentationFormat>Presentazione su schermo (4:3)</PresentationFormat>
  <Paragraphs>130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Apocalisse 2, 8-11</vt:lpstr>
      <vt:lpstr>Apocalisse 2, 8</vt:lpstr>
      <vt:lpstr>Apocalisse 2, 8</vt:lpstr>
      <vt:lpstr>Apocalisse 2, 9</vt:lpstr>
      <vt:lpstr>Apocalisse 2, 10</vt:lpstr>
      <vt:lpstr>Apocalisse 2, 11</vt:lpstr>
      <vt:lpstr>Apocalisse 2, 12-17</vt:lpstr>
      <vt:lpstr>Apocalisse 2, 12</vt:lpstr>
      <vt:lpstr>Apocalisse 2, 12</vt:lpstr>
      <vt:lpstr>Apocalisse 2, 13</vt:lpstr>
      <vt:lpstr>Apocalisse 2, 14-15</vt:lpstr>
      <vt:lpstr>Apocalisse 2, 16</vt:lpstr>
      <vt:lpstr>Apocalisse 2,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alla  Teologia</dc:title>
  <dc:creator>Manuel M. Beltrami</dc:creator>
  <cp:lastModifiedBy>Tiziano</cp:lastModifiedBy>
  <cp:revision>554</cp:revision>
  <dcterms:created xsi:type="dcterms:W3CDTF">2016-09-17T10:12:05Z</dcterms:created>
  <dcterms:modified xsi:type="dcterms:W3CDTF">2018-11-17T15:47:59Z</dcterms:modified>
</cp:coreProperties>
</file>