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336" r:id="rId3"/>
    <p:sldId id="338" r:id="rId4"/>
    <p:sldId id="340" r:id="rId5"/>
    <p:sldId id="342" r:id="rId6"/>
    <p:sldId id="344" r:id="rId7"/>
    <p:sldId id="346" r:id="rId8"/>
    <p:sldId id="348" r:id="rId9"/>
    <p:sldId id="350" r:id="rId10"/>
    <p:sldId id="352" r:id="rId11"/>
    <p:sldId id="354" r:id="rId12"/>
    <p:sldId id="356" r:id="rId13"/>
    <p:sldId id="35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0AAF-06DE-49B5-87A0-AFA6F0B5965B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6FB0-A495-4426-99AA-473445AEDC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00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513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612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75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53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42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78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29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45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0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6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70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28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FB4A-BE02-4728-82D1-395152DF085E}" type="datetime1">
              <a:rPr lang="it-IT" smtClean="0"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4F1A-00A8-444C-B9EE-8682A5DD7446}" type="datetime1">
              <a:rPr lang="it-IT" smtClean="0"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3A6F-EB6D-4C70-A961-4317CE24DB11}" type="datetime1">
              <a:rPr lang="it-IT" smtClean="0"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544-7B25-43A8-A75F-6ED5B3F9606E}" type="datetime1">
              <a:rPr lang="it-IT" smtClean="0"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320B-FD4C-4FD0-8A25-F85032A476B9}" type="datetime1">
              <a:rPr lang="it-IT" smtClean="0"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B2-52C1-4845-B6C6-CE38EA26BCA7}" type="datetime1">
              <a:rPr lang="it-IT" smtClean="0"/>
              <a:t>09/11/2018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9D70-E5D6-437B-8EB1-7F3809E33406}" type="datetime1">
              <a:rPr lang="it-IT" smtClean="0"/>
              <a:t>09/11/2018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C9D4-DC28-4057-B996-4DC6CABD1CD4}" type="datetime1">
              <a:rPr lang="it-IT" smtClean="0"/>
              <a:t>09/11/2018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421A-002A-4D10-8590-CBE7E1F5A7EB}" type="datetime1">
              <a:rPr lang="it-IT" smtClean="0"/>
              <a:t>09/11/2018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2C5-CDAE-4132-89AE-EC75640394EB}" type="datetime1">
              <a:rPr lang="it-IT" smtClean="0"/>
              <a:t>09/11/2018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F3E5-09F0-4B74-AFB1-B97C2F229EC3}" type="datetime1">
              <a:rPr lang="it-IT" smtClean="0"/>
              <a:t>09/11/2018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6CB7-C267-4BDB-8E79-9BFDFD40043B}" type="datetime1">
              <a:rPr lang="it-IT" smtClean="0"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760640" cy="468052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el-G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Ἀποκάλυψις</a:t>
            </a:r>
            <a:endParaRPr lang="it-IT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5446964"/>
            <a:ext cx="5760640" cy="1222395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don Manuel Marciello Beltrami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6206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4429"/>
            <a:ext cx="6609987" cy="448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4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10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Ho però da rimproverarti di avere abbandonato il tuo primo amore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Viene, però, </a:t>
            </a:r>
            <a:r>
              <a:rPr lang="it-IT" sz="2000" dirty="0"/>
              <a:t>denunciato un rischio mortale che sta per colpire la Chiesa: la carità, che ne è il cuore, rischia di perdere la sua ispirazione originaria, quella che scaturisce dal </a:t>
            </a:r>
            <a:r>
              <a:rPr lang="it-IT" sz="2000" dirty="0" smtClean="0"/>
              <a:t>Signore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</a:t>
            </a:r>
            <a:r>
              <a:rPr lang="it-IT" sz="2000" dirty="0"/>
              <a:t>’«amore di prima» </a:t>
            </a:r>
            <a:r>
              <a:rPr lang="it-IT" sz="2000" dirty="0" smtClean="0"/>
              <a:t>indica </a:t>
            </a:r>
            <a:r>
              <a:rPr lang="it-IT" sz="2000" dirty="0"/>
              <a:t>l’amore secondo la sua origine, secondo la fonte da cui scaturisce e che gli fa da norma. E’ appunto l’amore che viene alla Chiesa dalla Pasqua del </a:t>
            </a:r>
            <a:r>
              <a:rPr lang="it-IT" sz="2000" dirty="0" smtClean="0"/>
              <a:t>Signore</a:t>
            </a:r>
            <a:r>
              <a:rPr lang="it-IT" sz="2000" dirty="0"/>
              <a:t> 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L’amore </a:t>
            </a:r>
            <a:r>
              <a:rPr lang="it-IT" sz="2000" dirty="0"/>
              <a:t>rischia di raccorciarsi su criteri limitati e deboli, estranei al Vangelo, perdendo totalità e freschezza</a:t>
            </a: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09/11/2018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40" y="4365104"/>
            <a:ext cx="2880320" cy="19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5-6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Ricorda dunque da dove sei caduto, </a:t>
            </a:r>
            <a:r>
              <a:rPr lang="it-IT" b="1" dirty="0" err="1">
                <a:solidFill>
                  <a:srgbClr val="FF0000"/>
                </a:solidFill>
              </a:rPr>
              <a:t>convèrtiti</a:t>
            </a:r>
            <a:r>
              <a:rPr lang="it-IT" b="1" dirty="0">
                <a:solidFill>
                  <a:srgbClr val="FF0000"/>
                </a:solidFill>
              </a:rPr>
              <a:t> e compi le opere di prima. Se invece non ti convertirai, verrò da te e toglierò il tuo candelabro dal suo posto. Tuttavia hai questo di buono: tu detesti le opere dei </a:t>
            </a:r>
            <a:r>
              <a:rPr lang="it-IT" b="1" dirty="0" err="1">
                <a:solidFill>
                  <a:srgbClr val="FF0000"/>
                </a:solidFill>
              </a:rPr>
              <a:t>nicolaìti</a:t>
            </a:r>
            <a:r>
              <a:rPr lang="it-IT" b="1" dirty="0">
                <a:solidFill>
                  <a:srgbClr val="FF0000"/>
                </a:solidFill>
              </a:rPr>
              <a:t>, che anch’io detesto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Conversione = </a:t>
            </a:r>
            <a:r>
              <a:rPr lang="it-IT" sz="2000" dirty="0" err="1" smtClean="0"/>
              <a:t>ricentratura</a:t>
            </a:r>
            <a:r>
              <a:rPr lang="it-IT" sz="2000" dirty="0" smtClean="0"/>
              <a:t> </a:t>
            </a:r>
            <a:r>
              <a:rPr lang="it-IT" sz="2000" dirty="0"/>
              <a:t>attorno a ciò che è </a:t>
            </a:r>
            <a:r>
              <a:rPr lang="it-IT" sz="2000" dirty="0" smtClean="0"/>
              <a:t>essenziale, alla qualità originaria dell’amore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M</a:t>
            </a:r>
            <a:r>
              <a:rPr lang="it-IT" sz="2000" dirty="0" smtClean="0"/>
              <a:t>emoria </a:t>
            </a:r>
            <a:r>
              <a:rPr lang="it-IT" sz="2000" dirty="0"/>
              <a:t>di ciò che sta all’origine della vita </a:t>
            </a:r>
            <a:r>
              <a:rPr lang="it-IT" sz="2000" dirty="0" smtClean="0"/>
              <a:t>cristiana: le </a:t>
            </a:r>
            <a:r>
              <a:rPr lang="it-IT" sz="2000" dirty="0"/>
              <a:t>ragioni profonde che hanno determinato l’adesione di fede al </a:t>
            </a:r>
            <a:r>
              <a:rPr lang="it-IT" sz="2000" dirty="0" smtClean="0"/>
              <a:t>Vangelo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rinuncia a questo slancio della fede non mette in gioco qualcosa di marginale, ma l’identità stessa della </a:t>
            </a:r>
            <a:r>
              <a:rPr lang="it-IT" sz="2000" dirty="0" smtClean="0"/>
              <a:t>Chiesa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09/11/2018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64" y="4293096"/>
            <a:ext cx="3219702" cy="19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07426"/>
            <a:ext cx="2873991" cy="400241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7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12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Chi ha orecchi, ascolti ciò che lo Spirito dice alle Chiese</a:t>
            </a:r>
            <a:r>
              <a:rPr lang="it-IT" dirty="0"/>
              <a:t>. Al vincitore darò da mangiare dall’albero della vita, che sta nel paradiso di Dio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possibilità di riscoprire il legame originario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della </a:t>
            </a:r>
            <a:r>
              <a:rPr lang="it-IT" sz="2000" dirty="0"/>
              <a:t>Chiesa con Cristo e di sentirsi chiamati 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rivitalizzarlo </a:t>
            </a:r>
            <a:r>
              <a:rPr lang="it-IT" sz="2000" dirty="0"/>
              <a:t>è frutto e dono dello </a:t>
            </a:r>
            <a:r>
              <a:rPr lang="it-IT" sz="2000" dirty="0" smtClean="0"/>
              <a:t>Spirito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Lo Spirito mostra </a:t>
            </a:r>
            <a:r>
              <a:rPr lang="it-IT" sz="2000" dirty="0"/>
              <a:t>alla comunità ecclesiale l’oggi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della </a:t>
            </a:r>
            <a:r>
              <a:rPr lang="it-IT" sz="2000" dirty="0"/>
              <a:t>Parola di Dio che è Cristo e ne fa affiorare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la </a:t>
            </a:r>
            <a:r>
              <a:rPr lang="it-IT" sz="2000" dirty="0"/>
              <a:t>fecondità; fa in modo che il messaggio del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Signore </a:t>
            </a:r>
            <a:r>
              <a:rPr lang="it-IT" sz="2000" dirty="0"/>
              <a:t>non ci rimanga esterno ed estraneo, ma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pervada </a:t>
            </a:r>
            <a:r>
              <a:rPr lang="it-IT" sz="2000" dirty="0"/>
              <a:t>dall’interno lo spazio effettivo di esercizio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della </a:t>
            </a:r>
            <a:r>
              <a:rPr lang="it-IT" sz="2000" dirty="0"/>
              <a:t>nostra </a:t>
            </a:r>
            <a:r>
              <a:rPr lang="it-IT" sz="2000" dirty="0" smtClean="0"/>
              <a:t>libertà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Occorre </a:t>
            </a:r>
            <a:r>
              <a:rPr lang="it-IT" sz="2000" dirty="0"/>
              <a:t>imparare ad ascoltare la sua voce, che fa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risuonare </a:t>
            </a:r>
            <a:r>
              <a:rPr lang="it-IT" sz="2000" dirty="0"/>
              <a:t>e attualizza la parola evangelica attraverso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testimoni </a:t>
            </a:r>
            <a:r>
              <a:rPr lang="it-IT" sz="2000" dirty="0"/>
              <a:t>e profeti, tramite l’appello interiore e la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disponibilità all’ascolto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09/11/2018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73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7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13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dirty="0" smtClean="0">
                <a:latin typeface="Calibri" panose="020F0502020204030204" pitchFamily="34" charset="0"/>
              </a:rPr>
              <a:t>“</a:t>
            </a:r>
            <a:r>
              <a:rPr lang="it-IT" dirty="0"/>
              <a:t>Chi ha orecchi, ascolti ciò che lo Spirito dice alle Chiese. </a:t>
            </a:r>
            <a:r>
              <a:rPr lang="it-IT" b="1" dirty="0">
                <a:solidFill>
                  <a:srgbClr val="FF0000"/>
                </a:solidFill>
              </a:rPr>
              <a:t>Al vincitore darò da mangiare dall’albero della vita, che sta nel paradiso di Dio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</a:t>
            </a:r>
            <a:r>
              <a:rPr lang="it-IT" sz="2000" dirty="0" smtClean="0"/>
              <a:t>l </a:t>
            </a:r>
            <a:r>
              <a:rPr lang="it-IT" sz="2000" dirty="0"/>
              <a:t>«</a:t>
            </a:r>
            <a:r>
              <a:rPr lang="it-IT" sz="2000" dirty="0" smtClean="0"/>
              <a:t>vincitore»: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chi </a:t>
            </a:r>
            <a:r>
              <a:rPr lang="it-IT" sz="2000" dirty="0"/>
              <a:t>non si lascia vincere dalla fatica della </a:t>
            </a:r>
            <a:r>
              <a:rPr lang="it-IT" sz="2000" dirty="0" smtClean="0"/>
              <a:t>prova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chi </a:t>
            </a:r>
            <a:r>
              <a:rPr lang="it-IT" sz="2000" dirty="0"/>
              <a:t>non accetta di essere appiattito e omologato </a:t>
            </a:r>
            <a:r>
              <a:rPr lang="it-IT" sz="2000" dirty="0" smtClean="0"/>
              <a:t>all’ambiente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chi </a:t>
            </a:r>
            <a:r>
              <a:rPr lang="it-IT" sz="2000" dirty="0"/>
              <a:t>non allontana il suo amore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dalla </a:t>
            </a:r>
            <a:r>
              <a:rPr lang="it-IT" sz="2000" dirty="0"/>
              <a:t>fonte originaria che lo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sostiene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chi </a:t>
            </a:r>
            <a:r>
              <a:rPr lang="it-IT" sz="2000" dirty="0"/>
              <a:t>accetta – tutti i giorni – con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umiltà </a:t>
            </a:r>
            <a:r>
              <a:rPr lang="it-IT" sz="2000" dirty="0"/>
              <a:t>di ricominciare il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cammino </a:t>
            </a:r>
            <a:r>
              <a:rPr lang="it-IT" sz="2000" dirty="0"/>
              <a:t>con il proprio </a:t>
            </a:r>
            <a:r>
              <a:rPr lang="it-IT" sz="2000" dirty="0" smtClean="0"/>
              <a:t>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A lui/loro </a:t>
            </a:r>
            <a:r>
              <a:rPr lang="it-IT" sz="2000" dirty="0"/>
              <a:t>è aperto </a:t>
            </a:r>
            <a:r>
              <a:rPr lang="it-IT" sz="2000" dirty="0" smtClean="0"/>
              <a:t>l’accesso alla </a:t>
            </a:r>
            <a:br>
              <a:rPr lang="it-IT" sz="2000" dirty="0" smtClean="0"/>
            </a:br>
            <a:r>
              <a:rPr lang="it-IT" sz="2000" dirty="0" smtClean="0"/>
              <a:t>pienezza </a:t>
            </a:r>
            <a:r>
              <a:rPr lang="it-IT" sz="2000" dirty="0"/>
              <a:t>della vita, </a:t>
            </a:r>
            <a:r>
              <a:rPr lang="it-IT" sz="2000" dirty="0" smtClean="0"/>
              <a:t>Cristo (in modo </a:t>
            </a:r>
            <a:br>
              <a:rPr lang="it-IT" sz="2000" dirty="0" smtClean="0"/>
            </a:br>
            <a:r>
              <a:rPr lang="it-IT" sz="2000" dirty="0" smtClean="0"/>
              <a:t>permanente)</a:t>
            </a:r>
            <a:endParaRPr lang="it-IT" sz="2000" dirty="0"/>
          </a:p>
          <a:p>
            <a:pPr lvl="2"/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09/11/2018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18904"/>
            <a:ext cx="3891210" cy="29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2-3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2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Presenta il </a:t>
            </a:r>
            <a:r>
              <a:rPr lang="it-IT" sz="2000" i="1" dirty="0" smtClean="0"/>
              <a:t>Primo Settenario</a:t>
            </a:r>
            <a:r>
              <a:rPr lang="it-IT" sz="2000" dirty="0" smtClean="0"/>
              <a:t>, quello delle 7 Lettere alle 7 Chiese dell’Asia.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09/11/2018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59687"/>
            <a:ext cx="3600400" cy="43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2-3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3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Nell’Apocalisse troviamo già un’Ecclesiologia molto precisa: </a:t>
            </a:r>
            <a:r>
              <a:rPr lang="it-IT" sz="2000" dirty="0"/>
              <a:t>esiste una Chiesa “universale” che – tuttavia – si manifesta nelle Chiese particolari… </a:t>
            </a:r>
            <a:endParaRPr lang="it-IT" sz="2000" dirty="0" smtClean="0"/>
          </a:p>
          <a:p>
            <a:r>
              <a:rPr lang="it-IT" sz="2000" dirty="0" smtClean="0"/>
              <a:t>Anzi</a:t>
            </a:r>
            <a:r>
              <a:rPr lang="it-IT" sz="2000" dirty="0"/>
              <a:t>: Ignazio di Antiochia dirà che è solo nella Chiesa locale (l’unica che vediamo) che si manifesta la “</a:t>
            </a:r>
            <a:r>
              <a:rPr lang="it-IT" sz="2000" i="1" dirty="0" err="1"/>
              <a:t>Catholiké</a:t>
            </a:r>
            <a:r>
              <a:rPr lang="it-IT" sz="2000" dirty="0"/>
              <a:t>” (la Chiesa universale, che non vediamo e va creduta)! Indirizzare, quindi, un libro a tutta la Chiesa significa “farlo passare” attraverso le Chiese locali (non a caso, Giovanni scriverà “all’angelo della Chiesa” cioè a colui che presiede una Chiesa ben determinata)</a:t>
            </a:r>
            <a:r>
              <a:rPr lang="it-IT" sz="2000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09/11/2018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08" y="3663215"/>
            <a:ext cx="3529384" cy="265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2-3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4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/>
              <a:t>Ognuna delle </a:t>
            </a:r>
            <a:r>
              <a:rPr lang="it-IT" dirty="0" smtClean="0"/>
              <a:t>7 Lettere </a:t>
            </a:r>
            <a:r>
              <a:rPr lang="it-IT" dirty="0"/>
              <a:t>presenta uno schema costante, composto di sei elementi:</a:t>
            </a: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i="1" dirty="0"/>
              <a:t>l’indirizzo </a:t>
            </a:r>
            <a:r>
              <a:rPr lang="it-IT" dirty="0"/>
              <a:t>alla </a:t>
            </a:r>
            <a:r>
              <a:rPr lang="it-IT" dirty="0" smtClean="0"/>
              <a:t>Chiesa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i="1" dirty="0" smtClean="0"/>
              <a:t>l’autopresentazione </a:t>
            </a:r>
            <a:r>
              <a:rPr lang="it-IT" dirty="0"/>
              <a:t>del </a:t>
            </a:r>
            <a:r>
              <a:rPr lang="it-IT" dirty="0" smtClean="0"/>
              <a:t>Signore</a:t>
            </a: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i="1" dirty="0"/>
              <a:t>il discernimento </a:t>
            </a:r>
            <a:r>
              <a:rPr lang="it-IT" dirty="0"/>
              <a:t>sulla vita della </a:t>
            </a:r>
            <a:r>
              <a:rPr lang="it-IT" dirty="0" smtClean="0"/>
              <a:t>Chiesa</a:t>
            </a: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i="1" dirty="0"/>
              <a:t>l’esorta</a:t>
            </a:r>
            <a:r>
              <a:rPr lang="it-IT" dirty="0"/>
              <a:t>zione </a:t>
            </a:r>
            <a:r>
              <a:rPr lang="it-IT" dirty="0" smtClean="0"/>
              <a:t>conseguente</a:t>
            </a: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i="1" dirty="0"/>
              <a:t>l’invito </a:t>
            </a:r>
            <a:r>
              <a:rPr lang="it-IT" dirty="0"/>
              <a:t>ad ascoltare lo </a:t>
            </a:r>
            <a:r>
              <a:rPr lang="it-IT" dirty="0" smtClean="0"/>
              <a:t>Spirito</a:t>
            </a: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i="1" dirty="0"/>
              <a:t>la</a:t>
            </a:r>
            <a:r>
              <a:rPr lang="it-IT" dirty="0"/>
              <a:t> </a:t>
            </a:r>
            <a:r>
              <a:rPr lang="it-IT" i="1" dirty="0"/>
              <a:t>promessa </a:t>
            </a:r>
            <a:r>
              <a:rPr lang="it-IT" dirty="0"/>
              <a:t>di un dono in prospettiva escatologica</a:t>
            </a:r>
            <a:endParaRPr lang="it-IT" sz="2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09/11/2018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3016"/>
            <a:ext cx="5076056" cy="26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66" y="5174725"/>
            <a:ext cx="554168" cy="71290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03" y="4982223"/>
            <a:ext cx="718575" cy="92441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5563" y="4386682"/>
            <a:ext cx="462934" cy="59554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6" y="4652587"/>
            <a:ext cx="1213832" cy="156153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33" y="4459258"/>
            <a:ext cx="1046657" cy="134647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79" y="4647815"/>
            <a:ext cx="1213832" cy="15615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64" y="4433672"/>
            <a:ext cx="1881836" cy="242088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1-7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5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dirty="0"/>
              <a:t>All’angelo della Chiesa che è a </a:t>
            </a:r>
            <a:r>
              <a:rPr lang="it-IT" dirty="0" err="1"/>
              <a:t>Èfeso</a:t>
            </a:r>
            <a:r>
              <a:rPr lang="it-IT" dirty="0"/>
              <a:t> scrivi:</a:t>
            </a:r>
          </a:p>
          <a:p>
            <a:r>
              <a:rPr lang="it-IT" dirty="0" smtClean="0">
                <a:latin typeface="Calibri" panose="020F0502020204030204" pitchFamily="34" charset="0"/>
              </a:rPr>
              <a:t>“</a:t>
            </a:r>
            <a:r>
              <a:rPr lang="it-IT" dirty="0" smtClean="0"/>
              <a:t>Così </a:t>
            </a:r>
            <a:r>
              <a:rPr lang="it-IT" dirty="0"/>
              <a:t>parla Colui che tiene le sette stelle nella sua destra e cammina in mezzo ai sette candelabri d’oro. Conosco le tue opere, la tua fatica e la tua perseveranza, per cui non puoi sopportare i cattivi. Hai messo alla prova quelli che si dicono apostoli e non lo sono, e li hai trovati bugiardi. Sei perseverante e hai molto sopportato per il mio nome, senza stancarti. Ho però da rimproverarti di avere abbandonato il tuo primo amore. Ricorda dunque da dove sei caduto, </a:t>
            </a:r>
            <a:r>
              <a:rPr lang="it-IT" dirty="0" err="1"/>
              <a:t>convèrtiti</a:t>
            </a:r>
            <a:r>
              <a:rPr lang="it-IT" dirty="0"/>
              <a:t> e compi le opere di prima. Se invece non ti convertirai, verrò da te e toglierò il tuo candelabro dal suo posto. Tuttavia hai questo di buono: tu detesti le opere dei </a:t>
            </a:r>
            <a:r>
              <a:rPr lang="it-IT" dirty="0" err="1"/>
              <a:t>nicolaìti</a:t>
            </a:r>
            <a:r>
              <a:rPr lang="it-IT" dirty="0"/>
              <a:t>, che anch’io detesto. Chi ha orecchi, ascolti ciò che lo Spirito dice alle Chiese. Al vincitore darò da mangiare dall’albero della vita, che sta nel paradiso di </a:t>
            </a:r>
            <a:r>
              <a:rPr lang="it-IT" dirty="0" err="1" smtClean="0"/>
              <a:t>Dio</a:t>
            </a:r>
            <a:r>
              <a:rPr lang="it-IT" dirty="0" err="1" smtClean="0"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  <a:endParaRPr lang="it-IT" sz="28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09/11/2018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6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dirty="0"/>
              <a:t>All’angelo della Chiesa </a:t>
            </a:r>
            <a:r>
              <a:rPr lang="it-IT" b="1" dirty="0">
                <a:solidFill>
                  <a:srgbClr val="FF0000"/>
                </a:solidFill>
              </a:rPr>
              <a:t>che è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a </a:t>
            </a:r>
            <a:r>
              <a:rPr lang="it-IT" b="1" dirty="0" err="1">
                <a:solidFill>
                  <a:srgbClr val="FF0000"/>
                </a:solidFill>
              </a:rPr>
              <a:t>Èfeso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scrivi:</a:t>
            </a:r>
          </a:p>
          <a:p>
            <a:r>
              <a:rPr lang="it-IT" dirty="0" smtClean="0">
                <a:latin typeface="Calibri" panose="020F0502020204030204" pitchFamily="34" charset="0"/>
              </a:rPr>
              <a:t>“</a:t>
            </a:r>
            <a:r>
              <a:rPr lang="it-IT" dirty="0" smtClean="0"/>
              <a:t>Così </a:t>
            </a:r>
            <a:r>
              <a:rPr lang="it-IT" dirty="0"/>
              <a:t>parla Colui che tiene le sette stelle nella sua destra e cammina in mezzo ai sette candelabri </a:t>
            </a:r>
            <a:r>
              <a:rPr lang="it-IT" dirty="0" smtClean="0"/>
              <a:t>d’</a:t>
            </a:r>
            <a:r>
              <a:rPr lang="it-IT" dirty="0" err="1" smtClean="0"/>
              <a:t>oro</a:t>
            </a:r>
            <a:r>
              <a:rPr lang="it-IT" dirty="0" err="1" smtClean="0"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Efeso era un’importante città del mondo antico, capitale </a:t>
            </a:r>
            <a:r>
              <a:rPr lang="it-IT" sz="2000" i="1" dirty="0" smtClean="0"/>
              <a:t>de facto </a:t>
            </a:r>
            <a:r>
              <a:rPr lang="it-IT" sz="2000" dirty="0" smtClean="0"/>
              <a:t>della Provincia romana dell’Asia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Per l’importanza del suo porto,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fungeva </a:t>
            </a:r>
            <a:r>
              <a:rPr lang="it-IT" sz="2000" dirty="0"/>
              <a:t>da naturale punto di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incontro </a:t>
            </a:r>
            <a:r>
              <a:rPr lang="it-IT" sz="2000" dirty="0"/>
              <a:t>tra occidente e oriente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Per </a:t>
            </a:r>
            <a:r>
              <a:rPr lang="it-IT" sz="2000" dirty="0"/>
              <a:t>questo stesso motivo si era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aperta </a:t>
            </a:r>
            <a:r>
              <a:rPr lang="it-IT" sz="2000" dirty="0"/>
              <a:t>anche al </a:t>
            </a:r>
            <a:r>
              <a:rPr lang="it-IT" sz="2000" dirty="0" smtClean="0"/>
              <a:t>sincretismo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r>
              <a:rPr lang="it-IT" sz="2000" dirty="0"/>
              <a:t>religioso ed era divenuta un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centro </a:t>
            </a:r>
            <a:r>
              <a:rPr lang="it-IT" sz="2000" dirty="0"/>
              <a:t>del culto imperiale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La Chiesa di Efeso era stata </a:t>
            </a:r>
            <a:br>
              <a:rPr lang="it-IT" sz="2000" dirty="0" smtClean="0"/>
            </a:br>
            <a:r>
              <a:rPr lang="it-IT" sz="2000" dirty="0" smtClean="0"/>
              <a:t>fondata da Paolo (</a:t>
            </a:r>
            <a:r>
              <a:rPr lang="it-IT" sz="2000" i="1" dirty="0" smtClean="0"/>
              <a:t>cfr.</a:t>
            </a:r>
            <a:r>
              <a:rPr lang="it-IT" sz="2000" dirty="0" smtClean="0"/>
              <a:t> </a:t>
            </a:r>
            <a:r>
              <a:rPr lang="it-IT" sz="2000" b="1" dirty="0" smtClean="0"/>
              <a:t>At 19, 1-10</a:t>
            </a:r>
            <a:r>
              <a:rPr lang="it-IT" sz="2000" dirty="0" smtClean="0"/>
              <a:t>) e fu per molto tempo un centro di irradiazione del Cristianesimo in Asia Minore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09/11/2018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69" y="3068960"/>
            <a:ext cx="388843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90" y="2074918"/>
            <a:ext cx="4159810" cy="415981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7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b="1" dirty="0">
                <a:solidFill>
                  <a:srgbClr val="FF0000"/>
                </a:solidFill>
              </a:rPr>
              <a:t>All’angelo della Chiesa </a:t>
            </a:r>
            <a:r>
              <a:rPr lang="it-IT" dirty="0"/>
              <a:t>che è a </a:t>
            </a:r>
            <a:r>
              <a:rPr lang="it-IT" dirty="0" err="1"/>
              <a:t>Èfeso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scrivi</a:t>
            </a:r>
            <a:r>
              <a:rPr lang="it-IT" dirty="0"/>
              <a:t>:</a:t>
            </a:r>
          </a:p>
          <a:p>
            <a:r>
              <a:rPr lang="it-IT" dirty="0" smtClean="0">
                <a:latin typeface="Calibri" panose="020F0502020204030204" pitchFamily="34" charset="0"/>
              </a:rPr>
              <a:t>“</a:t>
            </a:r>
            <a:r>
              <a:rPr lang="it-IT" dirty="0" smtClean="0"/>
              <a:t>Così </a:t>
            </a:r>
            <a:r>
              <a:rPr lang="it-IT" dirty="0"/>
              <a:t>parla Colui che tiene le sette stelle nella sua destra e cammina in mezzo ai sette candelabri </a:t>
            </a:r>
            <a:r>
              <a:rPr lang="it-IT" dirty="0" smtClean="0"/>
              <a:t>d’</a:t>
            </a:r>
            <a:r>
              <a:rPr lang="it-IT" dirty="0" err="1" smtClean="0"/>
              <a:t>oro</a:t>
            </a:r>
            <a:r>
              <a:rPr lang="it-IT" dirty="0" err="1" smtClean="0"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Con questa espressione si chiama in causa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ciascuna </a:t>
            </a:r>
            <a:r>
              <a:rPr lang="it-IT" sz="2000" dirty="0"/>
              <a:t>Chiesa, riconoscendola però nella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sua </a:t>
            </a:r>
            <a:r>
              <a:rPr lang="it-IT" sz="2000" dirty="0"/>
              <a:t>dimensione profonda: è la Chiesa in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quanto </a:t>
            </a:r>
            <a:r>
              <a:rPr lang="it-IT" sz="2000" dirty="0"/>
              <a:t>è suscitata e sostenuta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continuamente </a:t>
            </a:r>
            <a:r>
              <a:rPr lang="it-IT" sz="2000" dirty="0"/>
              <a:t>dall’azione di Dio e, per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questo</a:t>
            </a:r>
            <a:r>
              <a:rPr lang="it-IT" sz="2000" dirty="0"/>
              <a:t>, porta in sé un’apertura a Dio. La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Chiesa </a:t>
            </a:r>
            <a:r>
              <a:rPr lang="it-IT" sz="2000" dirty="0"/>
              <a:t>è interpellata dunque secondo la sua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vocazione</a:t>
            </a:r>
            <a:r>
              <a:rPr lang="it-IT" sz="2000" dirty="0"/>
              <a:t>, secondo le possibilità poste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in </a:t>
            </a:r>
            <a:r>
              <a:rPr lang="it-IT" sz="2000" dirty="0"/>
              <a:t>essa da Dio</a:t>
            </a: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09/11/2018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5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8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dirty="0"/>
              <a:t>All’angelo della Chiesa che è a </a:t>
            </a:r>
            <a:r>
              <a:rPr lang="it-IT" dirty="0" err="1"/>
              <a:t>Èfeso</a:t>
            </a:r>
            <a:r>
              <a:rPr lang="it-IT" dirty="0"/>
              <a:t> scrivi: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it-IT" b="1" dirty="0" smtClean="0">
                <a:solidFill>
                  <a:srgbClr val="FF0000"/>
                </a:solidFill>
              </a:rPr>
              <a:t>Così </a:t>
            </a:r>
            <a:r>
              <a:rPr lang="it-IT" b="1" dirty="0">
                <a:solidFill>
                  <a:srgbClr val="FF0000"/>
                </a:solidFill>
              </a:rPr>
              <a:t>parla Colui che tiene le sette stelle nella sua destra e cammina in mezzo ai sette candelabri </a:t>
            </a:r>
            <a:r>
              <a:rPr lang="it-IT" b="1" dirty="0" smtClean="0">
                <a:solidFill>
                  <a:srgbClr val="FF0000"/>
                </a:solidFill>
              </a:rPr>
              <a:t>d’</a:t>
            </a:r>
            <a:r>
              <a:rPr lang="it-IT" b="1" dirty="0" err="1" smtClean="0">
                <a:solidFill>
                  <a:srgbClr val="FF0000"/>
                </a:solidFill>
              </a:rPr>
              <a:t>oro</a:t>
            </a:r>
            <a:r>
              <a:rPr lang="it-IT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L</a:t>
            </a:r>
            <a:r>
              <a:rPr lang="it-IT" sz="2000" dirty="0" smtClean="0"/>
              <a:t>a </a:t>
            </a:r>
            <a:r>
              <a:rPr lang="it-IT" sz="2000" dirty="0"/>
              <a:t>formula di </a:t>
            </a:r>
            <a:r>
              <a:rPr lang="it-IT" sz="2000" dirty="0" smtClean="0"/>
              <a:t>auto-presentazione</a:t>
            </a:r>
            <a:r>
              <a:rPr lang="it-IT" sz="2000" dirty="0"/>
              <a:t>, che in ciascuna lettera riprende temi già espressi globalmente nella visione </a:t>
            </a:r>
            <a:r>
              <a:rPr lang="it-IT" sz="2000" dirty="0" smtClean="0"/>
              <a:t>iniziale, </a:t>
            </a:r>
            <a:r>
              <a:rPr lang="it-IT" sz="2000" dirty="0"/>
              <a:t>invita a riscoprire l’identità del </a:t>
            </a:r>
            <a:r>
              <a:rPr lang="it-IT" sz="2000" dirty="0" smtClean="0"/>
              <a:t>Signore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Con queste due </a:t>
            </a:r>
            <a:r>
              <a:rPr lang="it-IT" sz="2000" dirty="0" smtClean="0"/>
              <a:t>immagini il </a:t>
            </a:r>
            <a:r>
              <a:rPr lang="it-IT" sz="2000" dirty="0"/>
              <a:t>Signore si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presenta </a:t>
            </a:r>
            <a:r>
              <a:rPr lang="it-IT" sz="2000" dirty="0"/>
              <a:t>come Colui che è in grado di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dare </a:t>
            </a:r>
            <a:r>
              <a:rPr lang="it-IT" sz="2000" dirty="0"/>
              <a:t>saldezza alla Chiesa, ne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costituisce </a:t>
            </a:r>
            <a:r>
              <a:rPr lang="it-IT" sz="2000" dirty="0"/>
              <a:t>il punto di riferimento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sicuro</a:t>
            </a:r>
            <a:r>
              <a:rPr lang="it-IT" sz="2000" dirty="0"/>
              <a:t>, la presenta come il suo tesoro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 </a:t>
            </a:r>
            <a:r>
              <a:rPr lang="it-IT" sz="2000" dirty="0"/>
              <a:t>al tempo stesso come Colui che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condivide </a:t>
            </a:r>
            <a:r>
              <a:rPr lang="it-IT" sz="2000" dirty="0"/>
              <a:t>il cammino della Chiesa,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non </a:t>
            </a:r>
            <a:r>
              <a:rPr lang="it-IT" sz="2000" dirty="0"/>
              <a:t>la sottrae né la estranea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alla storia</a:t>
            </a:r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09/11/2018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3674929" cy="27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2-3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9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it-IT" b="1" dirty="0" smtClean="0">
                <a:solidFill>
                  <a:srgbClr val="FF0000"/>
                </a:solidFill>
              </a:rPr>
              <a:t>Conosco </a:t>
            </a:r>
            <a:r>
              <a:rPr lang="it-IT" b="1" dirty="0">
                <a:solidFill>
                  <a:srgbClr val="FF0000"/>
                </a:solidFill>
              </a:rPr>
              <a:t>le tue opere, la tua fatica e la tua perseveranza, per cui non puoi sopportare i cattivi. Hai messo alla prova quelli che si dicono apostoli e non lo sono, e li hai trovati bugiardi. Sei perseverante e hai molto sopportato per il mio nome, senza stancarti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ˮ</a:t>
            </a:r>
            <a:r>
              <a:rPr lang="it-IT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</a:t>
            </a:r>
            <a:r>
              <a:rPr lang="it-IT" sz="2000" dirty="0" smtClean="0"/>
              <a:t>n </a:t>
            </a:r>
            <a:r>
              <a:rPr lang="it-IT" sz="2000" dirty="0"/>
              <a:t>questi versetti si presenta il discernimento del Signore sulla vita della </a:t>
            </a:r>
            <a:r>
              <a:rPr lang="it-IT" sz="2000" dirty="0" smtClean="0"/>
              <a:t>Chiesa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S</a:t>
            </a:r>
            <a:r>
              <a:rPr lang="it-IT" sz="2000" dirty="0" smtClean="0"/>
              <a:t>i </a:t>
            </a:r>
            <a:r>
              <a:rPr lang="it-IT" sz="2000" dirty="0"/>
              <a:t>riconosce la vita della comunità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nel </a:t>
            </a:r>
            <a:r>
              <a:rPr lang="it-IT" sz="2000" dirty="0"/>
              <a:t>trinomio «opere, fatica,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perseveranza». Descrivono </a:t>
            </a:r>
            <a:r>
              <a:rPr lang="it-IT" sz="2000" dirty="0"/>
              <a:t>una </a:t>
            </a:r>
            <a:r>
              <a:rPr lang="it-IT" sz="2000" dirty="0" smtClean="0"/>
              <a:t>fede</a:t>
            </a:r>
            <a:br>
              <a:rPr lang="it-IT" sz="2000" dirty="0" smtClean="0"/>
            </a:br>
            <a:r>
              <a:rPr lang="it-IT" sz="2000" dirty="0" smtClean="0"/>
              <a:t>operosa</a:t>
            </a:r>
            <a:r>
              <a:rPr lang="it-IT" sz="2000" dirty="0"/>
              <a:t>, che sopporta la fatica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derivante </a:t>
            </a:r>
            <a:r>
              <a:rPr lang="it-IT" sz="2000" dirty="0"/>
              <a:t>dalla non facile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accoglienza </a:t>
            </a:r>
            <a:r>
              <a:rPr lang="it-IT" sz="2000" dirty="0"/>
              <a:t>del messaggio cristiano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 </a:t>
            </a:r>
            <a:r>
              <a:rPr lang="it-IT" sz="2000" dirty="0"/>
              <a:t>che matura nell’atteggiamento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interiore della </a:t>
            </a:r>
            <a:r>
              <a:rPr lang="it-IT" sz="2000" dirty="0"/>
              <a:t>perseveranza, di un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operare </a:t>
            </a:r>
            <a:r>
              <a:rPr lang="it-IT" sz="2000" dirty="0"/>
              <a:t>che </a:t>
            </a:r>
            <a:r>
              <a:rPr lang="it-IT" sz="2000" dirty="0" smtClean="0"/>
              <a:t>scaturisce </a:t>
            </a:r>
            <a:r>
              <a:rPr lang="it-IT" sz="2000" dirty="0"/>
              <a:t>dalla fedeltà al Signore</a:t>
            </a: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09/11/2018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67" y="3100245"/>
            <a:ext cx="345469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6691</TotalTime>
  <Words>682</Words>
  <Application>Microsoft Office PowerPoint</Application>
  <PresentationFormat>Presentazione su schermo (4:3)</PresentationFormat>
  <Paragraphs>118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di Office</vt:lpstr>
      <vt:lpstr> Ἀποκάλυψις</vt:lpstr>
      <vt:lpstr>Apocalisse 2-3</vt:lpstr>
      <vt:lpstr>Apocalisse 2-3</vt:lpstr>
      <vt:lpstr>Apocalisse 2-3</vt:lpstr>
      <vt:lpstr>Apocalisse 2, 1-7</vt:lpstr>
      <vt:lpstr>Apocalisse 2, 1</vt:lpstr>
      <vt:lpstr>Apocalisse 2, 1</vt:lpstr>
      <vt:lpstr>Apocalisse 2, 1</vt:lpstr>
      <vt:lpstr>Apocalisse 2, 2-3</vt:lpstr>
      <vt:lpstr>Apocalisse 2, 4</vt:lpstr>
      <vt:lpstr>Apocalisse 2, 5-6</vt:lpstr>
      <vt:lpstr>Apocalisse 2, 7</vt:lpstr>
      <vt:lpstr>Apocalisse 2, 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 Teologia</dc:title>
  <dc:creator>Manuel M. Beltrami</dc:creator>
  <cp:lastModifiedBy>don Manuel</cp:lastModifiedBy>
  <cp:revision>536</cp:revision>
  <dcterms:created xsi:type="dcterms:W3CDTF">2016-09-17T10:12:05Z</dcterms:created>
  <dcterms:modified xsi:type="dcterms:W3CDTF">2018-11-09T21:18:11Z</dcterms:modified>
</cp:coreProperties>
</file>