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318" r:id="rId3"/>
    <p:sldId id="316" r:id="rId4"/>
    <p:sldId id="320" r:id="rId5"/>
    <p:sldId id="322" r:id="rId6"/>
    <p:sldId id="324" r:id="rId7"/>
    <p:sldId id="326" r:id="rId8"/>
    <p:sldId id="328" r:id="rId9"/>
    <p:sldId id="330" r:id="rId10"/>
    <p:sldId id="332" r:id="rId11"/>
    <p:sldId id="33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26/10/2018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72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05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48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57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38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75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79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8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09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2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26/10/2018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26/10/2018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26/10/2018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17-18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10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Appena lo vidi, caddi ai suoi piedi come morto. Ma egli, posando su di me la sua destra, disse: "Non temere! Io sono il Primo e l'Ultimo, e il Vivente. Ero morto, ma ora vivo per sempre e ho le chiavi della morte e degli inferi</a:t>
            </a:r>
            <a:r>
              <a:rPr lang="it-IT" sz="2000" dirty="0" smtClean="0"/>
              <a:t>».</a:t>
            </a:r>
          </a:p>
          <a:p>
            <a:pPr lvl="1"/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l’esperienza è così forte per Giovanni che si sente venire meno (questo è comune in altri racconti di vocazione profetica nell’AT</a:t>
            </a:r>
            <a:r>
              <a:rPr lang="it-IT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Il Signore si avvicina </a:t>
            </a:r>
            <a:r>
              <a:rPr lang="it-IT" sz="2000" dirty="0" smtClean="0"/>
              <a:t>(// Trasfigurazione</a:t>
            </a:r>
            <a:r>
              <a:rPr lang="it-IT" sz="2000" dirty="0"/>
              <a:t>), tocca Giovanni e gli dice “Non temere</a:t>
            </a:r>
            <a:r>
              <a:rPr lang="it-IT" sz="2000" dirty="0" smtClean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Poi il Signore si </a:t>
            </a:r>
            <a:r>
              <a:rPr lang="it-IT" sz="2000" dirty="0" smtClean="0"/>
              <a:t>definisce: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“</a:t>
            </a:r>
            <a:r>
              <a:rPr lang="it-IT" sz="2000" dirty="0"/>
              <a:t>il Primo e l’Ultimo</a:t>
            </a:r>
            <a:r>
              <a:rPr lang="it-IT" sz="2000" dirty="0" smtClean="0"/>
              <a:t>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“il </a:t>
            </a:r>
            <a:r>
              <a:rPr lang="it-IT" sz="2000" dirty="0"/>
              <a:t>Vivente” (e qui bello è il contrasto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con </a:t>
            </a:r>
            <a:r>
              <a:rPr lang="it-IT" sz="2000" dirty="0"/>
              <a:t>Giovanni caduto a terra quasi morto</a:t>
            </a:r>
            <a:r>
              <a:rPr lang="it-IT" sz="2000" dirty="0" smtClean="0"/>
              <a:t>…)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Segue </a:t>
            </a:r>
            <a:r>
              <a:rPr lang="it-IT" sz="2000" dirty="0"/>
              <a:t>l’annuncio pasquale: </a:t>
            </a:r>
            <a:r>
              <a:rPr lang="it-IT" sz="2000" dirty="0" smtClean="0"/>
              <a:t>è </a:t>
            </a:r>
            <a:r>
              <a:rPr lang="it-IT" sz="2000" dirty="0"/>
              <a:t>il Cristo Risorto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che </a:t>
            </a:r>
            <a:r>
              <a:rPr lang="it-IT" sz="2000" dirty="0"/>
              <a:t>chiama (la vocazione) nel mezzo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dell’assemblea </a:t>
            </a:r>
            <a:r>
              <a:rPr lang="it-IT" sz="2000" dirty="0"/>
              <a:t>liturgica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592288" cy="23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19-20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Scrivi dunque le cose che hai visto, quelle presenti e quelle che devono accadere in seguito. Il senso nascosto delle sette stelle, che hai visto nella mia destra, e dei sette candelabri d'oro è questo: le sette stelle sono gli angeli delle sette Chiese, e i sette candelabri sono le sette Chiese</a:t>
            </a:r>
            <a:r>
              <a:rPr lang="it-IT" sz="2000" dirty="0" smtClean="0"/>
              <a:t>».</a:t>
            </a:r>
          </a:p>
          <a:p>
            <a:pPr lvl="1"/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il </a:t>
            </a:r>
            <a:r>
              <a:rPr lang="it-IT" sz="2000" dirty="0"/>
              <a:t>mandato della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vocazione.</a:t>
            </a:r>
            <a:br>
              <a:rPr lang="it-IT" sz="2000" dirty="0" smtClean="0"/>
            </a:br>
            <a:r>
              <a:rPr lang="it-IT" sz="2000" dirty="0" smtClean="0"/>
              <a:t>A </a:t>
            </a:r>
            <a:r>
              <a:rPr lang="it-IT" sz="2000" dirty="0"/>
              <a:t>questo mandato segue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una </a:t>
            </a:r>
            <a:r>
              <a:rPr lang="it-IT" sz="2000" dirty="0"/>
              <a:t>spiegazione: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il </a:t>
            </a:r>
            <a:r>
              <a:rPr lang="it-IT" sz="2000" dirty="0"/>
              <a:t>“</a:t>
            </a:r>
            <a:r>
              <a:rPr lang="it-IT" sz="2000" i="1" dirty="0" err="1"/>
              <a:t>mysterion</a:t>
            </a:r>
            <a:r>
              <a:rPr lang="it-IT" sz="2000" dirty="0"/>
              <a:t>” nascosto 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che </a:t>
            </a:r>
            <a:r>
              <a:rPr lang="it-IT" sz="2000" dirty="0"/>
              <a:t>deve essere rivelato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/>
              <a:t>l’identità delle 7 stelle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 </a:t>
            </a:r>
            <a:r>
              <a:rPr lang="it-IT" sz="2000" dirty="0"/>
              <a:t>dei 7 candelabri)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44" y="2833768"/>
            <a:ext cx="4903912" cy="32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9-20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Dopo i primi otto versetti (che si ripeteranno per inclusione alla fine del libro, dando così importanza a ciò che è racchiuso tra essi), l’Apocalisse si apre con la presentazione di Giovanni, la sua vocazione e una prima grande visione.</a:t>
            </a:r>
          </a:p>
          <a:p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7398"/>
            <a:ext cx="4032448" cy="35157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75369"/>
            <a:ext cx="3916546" cy="29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9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Io, Giovanni, vostro fratello e compagno nella tribolazione, nel regno e nella perseveranza in Gesù, mi trovavo nell'isola chiamata </a:t>
            </a:r>
            <a:r>
              <a:rPr lang="it-IT" sz="2000" b="1" dirty="0" err="1" smtClean="0">
                <a:solidFill>
                  <a:srgbClr val="FF0000"/>
                </a:solidFill>
              </a:rPr>
              <a:t>Pàtmos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a causa della parola di Dio e della testimonianza di Gesù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Giovanni non vanta titoli per </a:t>
            </a:r>
            <a:r>
              <a:rPr lang="it-IT" sz="2000" dirty="0" smtClean="0"/>
              <a:t>sé: </a:t>
            </a:r>
            <a:r>
              <a:rPr lang="it-IT" sz="2000" dirty="0"/>
              <a:t>egli si definisce,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innanzitutto</a:t>
            </a:r>
            <a:r>
              <a:rPr lang="it-IT" sz="2000" dirty="0"/>
              <a:t>, “fratello” e “</a:t>
            </a:r>
            <a:r>
              <a:rPr lang="it-IT" sz="2000" i="1" dirty="0" err="1"/>
              <a:t>syn-koinonòs</a:t>
            </a:r>
            <a:r>
              <a:rPr lang="it-IT" sz="2000" dirty="0"/>
              <a:t>”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/>
              <a:t>lett</a:t>
            </a:r>
            <a:r>
              <a:rPr lang="it-IT" sz="2000" dirty="0"/>
              <a:t>. “con-comunicante con voi”)… colui che fa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con </a:t>
            </a:r>
            <a:r>
              <a:rPr lang="it-IT" sz="2000" dirty="0"/>
              <a:t>gli altri la stessa esperienza di comunione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“</a:t>
            </a:r>
            <a:r>
              <a:rPr lang="it-IT" sz="2000" dirty="0"/>
              <a:t>nella prova”, “nel regno” (di Cristo = il suo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mistero </a:t>
            </a:r>
            <a:r>
              <a:rPr lang="it-IT" sz="2000" dirty="0"/>
              <a:t>pasquale) e “nella perseveranza in Gesù</a:t>
            </a:r>
            <a:r>
              <a:rPr lang="it-IT" sz="2000" dirty="0" smtClean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In Gesù, insomma, noi partecipiamo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simultaneamente </a:t>
            </a:r>
            <a:r>
              <a:rPr lang="it-IT" sz="2000" dirty="0"/>
              <a:t>al suo regnare e alla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sua </a:t>
            </a:r>
            <a:r>
              <a:rPr lang="it-IT" sz="2000" dirty="0"/>
              <a:t>passione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3" y="2294181"/>
            <a:ext cx="2510245" cy="38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10-11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Fui preso dallo Spirito </a:t>
            </a:r>
            <a:r>
              <a:rPr lang="it-IT" sz="2000" dirty="0"/>
              <a:t>nel giorno del Signore e udii dietro di me una voce potente, come di tromba, che diceva: "Quello che vedi, scrivilo in un libro e mandalo alle sette Chiese: a </a:t>
            </a:r>
            <a:r>
              <a:rPr lang="it-IT" sz="2000" dirty="0" err="1"/>
              <a:t>Èfeso</a:t>
            </a:r>
            <a:r>
              <a:rPr lang="it-IT" sz="2000" dirty="0"/>
              <a:t>, a Smirne, a </a:t>
            </a:r>
            <a:r>
              <a:rPr lang="it-IT" sz="2000" dirty="0" err="1"/>
              <a:t>Pèrgamo</a:t>
            </a:r>
            <a:r>
              <a:rPr lang="it-IT" sz="2000" dirty="0"/>
              <a:t>, a </a:t>
            </a:r>
            <a:r>
              <a:rPr lang="it-IT" sz="2000" dirty="0" err="1"/>
              <a:t>Tiàtira</a:t>
            </a:r>
            <a:r>
              <a:rPr lang="it-IT" sz="2000" dirty="0"/>
              <a:t>, a Sardi, a </a:t>
            </a:r>
            <a:r>
              <a:rPr lang="it-IT" sz="2000" dirty="0" err="1"/>
              <a:t>Filadèlfia</a:t>
            </a:r>
            <a:r>
              <a:rPr lang="it-IT" sz="2000" dirty="0"/>
              <a:t> e a </a:t>
            </a:r>
            <a:r>
              <a:rPr lang="it-IT" sz="2000" dirty="0" err="1"/>
              <a:t>Laodicèa</a:t>
            </a:r>
            <a:r>
              <a:rPr lang="it-IT" sz="2000" dirty="0"/>
              <a:t>"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Il verbo usato è “</a:t>
            </a:r>
            <a:r>
              <a:rPr lang="it-IT" sz="2000" i="1" dirty="0" err="1"/>
              <a:t>ghìnomai</a:t>
            </a:r>
            <a:r>
              <a:rPr lang="it-IT" sz="2000" dirty="0"/>
              <a:t>” (“avvenni”, “divenni”, “fui preso”, “andai in estasi”…?), che è il verbo che indica le esperienze spirituali </a:t>
            </a:r>
            <a:r>
              <a:rPr lang="it-IT" sz="2000" dirty="0" smtClean="0"/>
              <a:t>straordinarie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Narrare un’esperienza di questo tipo è molto difficile perché il linguaggio descrittivo è “povero” rispetto a quello che si prova ed è custodito nel cuore e che, magari, cambia di momento in momento… È ovvio che ognuno – per tentare una descrizione – farà riferimento al suo mondo culturale-psicologico e al contesto nel quale </a:t>
            </a:r>
            <a:r>
              <a:rPr lang="it-IT" sz="2000" dirty="0" smtClean="0"/>
              <a:t>vive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Giovanni </a:t>
            </a:r>
            <a:r>
              <a:rPr lang="it-IT" sz="2000" dirty="0"/>
              <a:t>vive un contesto semita (nutrito di AT) dove parola e udito, visione ed occhio si intrecciano </a:t>
            </a:r>
            <a:r>
              <a:rPr lang="it-IT" sz="2000" dirty="0" smtClean="0"/>
              <a:t>costantemente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Certo </a:t>
            </a:r>
            <a:r>
              <a:rPr lang="it-IT" sz="2000" dirty="0"/>
              <a:t>è che, per Giovanni, questa esperienza straordinaria è dovuta allo Spirito Santo!!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4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10-11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dirty="0"/>
              <a:t>Fui preso dallo Spirito </a:t>
            </a:r>
            <a:r>
              <a:rPr lang="it-IT" sz="2000" b="1" dirty="0">
                <a:solidFill>
                  <a:srgbClr val="FF0000"/>
                </a:solidFill>
              </a:rPr>
              <a:t>nel giorno del Signore </a:t>
            </a:r>
            <a:r>
              <a:rPr lang="it-IT" sz="2000" dirty="0"/>
              <a:t>e udii dietro di me una voce potente, come di tromba, che diceva: "Quello che vedi, scrivilo in un libro e mandalo alle sette Chiese: a </a:t>
            </a:r>
            <a:r>
              <a:rPr lang="it-IT" sz="2000" dirty="0" err="1"/>
              <a:t>Èfeso</a:t>
            </a:r>
            <a:r>
              <a:rPr lang="it-IT" sz="2000" dirty="0"/>
              <a:t>, a Smirne, a </a:t>
            </a:r>
            <a:r>
              <a:rPr lang="it-IT" sz="2000" dirty="0" err="1"/>
              <a:t>Pèrgamo</a:t>
            </a:r>
            <a:r>
              <a:rPr lang="it-IT" sz="2000" dirty="0"/>
              <a:t>, a </a:t>
            </a:r>
            <a:r>
              <a:rPr lang="it-IT" sz="2000" dirty="0" err="1"/>
              <a:t>Tiàtira</a:t>
            </a:r>
            <a:r>
              <a:rPr lang="it-IT" sz="2000" dirty="0"/>
              <a:t>, a Sardi, a </a:t>
            </a:r>
            <a:r>
              <a:rPr lang="it-IT" sz="2000" dirty="0" err="1"/>
              <a:t>Filadèlfia</a:t>
            </a:r>
            <a:r>
              <a:rPr lang="it-IT" sz="2000" dirty="0"/>
              <a:t> e a </a:t>
            </a:r>
            <a:r>
              <a:rPr lang="it-IT" sz="2000" dirty="0" err="1"/>
              <a:t>Laodicèa</a:t>
            </a:r>
            <a:r>
              <a:rPr lang="it-IT" sz="2000" dirty="0"/>
              <a:t>"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Questo avvenne “</a:t>
            </a:r>
            <a:r>
              <a:rPr lang="it-IT" sz="2000" i="1" dirty="0"/>
              <a:t>en </a:t>
            </a:r>
            <a:r>
              <a:rPr lang="it-IT" sz="2000" i="1" dirty="0" err="1"/>
              <a:t>Kyriaké</a:t>
            </a:r>
            <a:r>
              <a:rPr lang="it-IT" sz="2000" i="1" dirty="0"/>
              <a:t> 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err="1" smtClean="0"/>
              <a:t>emèra</a:t>
            </a:r>
            <a:r>
              <a:rPr lang="it-IT" sz="2000" dirty="0" smtClean="0"/>
              <a:t>”. </a:t>
            </a:r>
            <a:r>
              <a:rPr lang="it-IT" sz="2000" dirty="0"/>
              <a:t>Ormai è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già </a:t>
            </a:r>
            <a:r>
              <a:rPr lang="it-IT" sz="2000" dirty="0"/>
              <a:t>assodato che la Chiesa si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riunisce </a:t>
            </a:r>
            <a:r>
              <a:rPr lang="it-IT" sz="2000" dirty="0"/>
              <a:t>in assemblea di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domenica</a:t>
            </a:r>
            <a:r>
              <a:rPr lang="it-IT" sz="2000" dirty="0"/>
              <a:t>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giorno del Signore è il giorno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Chiesa, il giorno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dell’assemblea </a:t>
            </a:r>
            <a:r>
              <a:rPr lang="it-IT" sz="2000" dirty="0"/>
              <a:t>(secondo quanto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dice </a:t>
            </a:r>
            <a:r>
              <a:rPr lang="it-IT" sz="2000" dirty="0"/>
              <a:t>anche </a:t>
            </a:r>
            <a:r>
              <a:rPr lang="it-IT" sz="2000" b="1" dirty="0" err="1"/>
              <a:t>Dt</a:t>
            </a:r>
            <a:r>
              <a:rPr lang="it-IT" sz="2000" b="1" dirty="0"/>
              <a:t> 16, 8</a:t>
            </a:r>
            <a:r>
              <a:rPr lang="it-IT" sz="2000" dirty="0"/>
              <a:t>)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320480" cy="32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10-11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dirty="0"/>
              <a:t>Fui preso dallo Spirito nel giorno del Signore </a:t>
            </a:r>
            <a:r>
              <a:rPr lang="it-IT" sz="2000" b="1" dirty="0">
                <a:solidFill>
                  <a:srgbClr val="FF0000"/>
                </a:solidFill>
              </a:rPr>
              <a:t>e udii dietro di me una voce potente, come di tromba, che diceva: "Quello che vedi, scrivilo in un libro e mandalo alle sette Chiese: a </a:t>
            </a:r>
            <a:r>
              <a:rPr lang="it-IT" sz="2000" b="1" dirty="0" err="1">
                <a:solidFill>
                  <a:srgbClr val="FF0000"/>
                </a:solidFill>
              </a:rPr>
              <a:t>Èfeso</a:t>
            </a:r>
            <a:r>
              <a:rPr lang="it-IT" sz="2000" b="1" dirty="0">
                <a:solidFill>
                  <a:srgbClr val="FF0000"/>
                </a:solidFill>
              </a:rPr>
              <a:t>, a Smirne, a </a:t>
            </a:r>
            <a:r>
              <a:rPr lang="it-IT" sz="2000" b="1" dirty="0" err="1">
                <a:solidFill>
                  <a:srgbClr val="FF0000"/>
                </a:solidFill>
              </a:rPr>
              <a:t>Pèrgamo</a:t>
            </a:r>
            <a:r>
              <a:rPr lang="it-IT" sz="2000" b="1" dirty="0">
                <a:solidFill>
                  <a:srgbClr val="FF0000"/>
                </a:solidFill>
              </a:rPr>
              <a:t>, a </a:t>
            </a:r>
            <a:r>
              <a:rPr lang="it-IT" sz="2000" b="1" dirty="0" err="1">
                <a:solidFill>
                  <a:srgbClr val="FF0000"/>
                </a:solidFill>
              </a:rPr>
              <a:t>Tiàtira</a:t>
            </a:r>
            <a:r>
              <a:rPr lang="it-IT" sz="2000" b="1" dirty="0">
                <a:solidFill>
                  <a:srgbClr val="FF0000"/>
                </a:solidFill>
              </a:rPr>
              <a:t>, a Sardi, a </a:t>
            </a:r>
            <a:r>
              <a:rPr lang="it-IT" sz="2000" b="1" dirty="0" err="1">
                <a:solidFill>
                  <a:srgbClr val="FF0000"/>
                </a:solidFill>
              </a:rPr>
              <a:t>Filadèlfia</a:t>
            </a:r>
            <a:r>
              <a:rPr lang="it-IT" sz="2000" b="1" dirty="0">
                <a:solidFill>
                  <a:srgbClr val="FF0000"/>
                </a:solidFill>
              </a:rPr>
              <a:t> e a </a:t>
            </a:r>
            <a:r>
              <a:rPr lang="it-IT" sz="2000" b="1" dirty="0" err="1">
                <a:solidFill>
                  <a:srgbClr val="FF0000"/>
                </a:solidFill>
              </a:rPr>
              <a:t>Laodicèa</a:t>
            </a:r>
            <a:r>
              <a:rPr lang="it-IT" sz="2000" b="1" dirty="0">
                <a:solidFill>
                  <a:srgbClr val="FF0000"/>
                </a:solidFill>
              </a:rPr>
              <a:t>"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Giovanni ode un suono che “si impone”, che non può non essere ascoltato</a:t>
            </a:r>
            <a:r>
              <a:rPr lang="it-IT" sz="2000" dirty="0" smtClean="0"/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voce chiede a Giovanni di scrivere l’Apocalisse: questa è la vocazione dell’autore!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libro, poi, andrà mandato a sette Chiese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nell’Asia </a:t>
            </a:r>
            <a:r>
              <a:rPr lang="it-IT" sz="2000" dirty="0"/>
              <a:t>Minore: che rappresentano, alla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fine </a:t>
            </a:r>
            <a:r>
              <a:rPr lang="it-IT" sz="2000" dirty="0"/>
              <a:t>del I secolo, il “crogiuolo” della Chiesa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/>
              <a:t>nel senso che sono le Chiese nelle quali è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stato </a:t>
            </a:r>
            <a:r>
              <a:rPr lang="it-IT" sz="2000" dirty="0"/>
              <a:t>scritto quasi tutto il NT!!), dove si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intersecavano </a:t>
            </a:r>
            <a:r>
              <a:rPr lang="it-IT" sz="2000" dirty="0"/>
              <a:t>comunità paoline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 </a:t>
            </a:r>
            <a:r>
              <a:rPr lang="it-IT" sz="2000" dirty="0"/>
              <a:t>comunità giovannee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74" y="3963252"/>
            <a:ext cx="3092677" cy="20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71510"/>
            <a:ext cx="4139952" cy="268649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12-13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Mi voltai per vedere la voce che parlava con me, e appena voltato vidi sette candelabri d'oro e, in mezzo ai candelabri, uno simile a un Figlio d'uomo, con un abito lungo fino ai piedi e cinto al petto con una fascia d'oro</a:t>
            </a:r>
            <a:r>
              <a:rPr lang="it-IT" sz="2000" dirty="0" smtClean="0"/>
              <a:t>».</a:t>
            </a:r>
          </a:p>
          <a:p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bellissimo il </a:t>
            </a:r>
            <a:r>
              <a:rPr lang="it-IT" sz="2000" dirty="0" err="1"/>
              <a:t>semitismo</a:t>
            </a:r>
            <a:r>
              <a:rPr lang="it-IT" sz="2000" dirty="0"/>
              <a:t> “vedere la voce” e questa voce è una voce personale, rivolta a colui che dovrà scrivere il </a:t>
            </a:r>
            <a:r>
              <a:rPr lang="it-IT" sz="2000" dirty="0" smtClean="0"/>
              <a:t>libro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Giovanni ha la visione di </a:t>
            </a:r>
            <a:r>
              <a:rPr lang="it-IT" sz="2000" dirty="0" smtClean="0"/>
              <a:t>Cristo</a:t>
            </a:r>
            <a:r>
              <a:rPr lang="it-IT" sz="2000" dirty="0"/>
              <a:t>:</a:t>
            </a:r>
            <a:endParaRPr lang="it-IT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Cristo glorioso in </a:t>
            </a:r>
            <a:r>
              <a:rPr lang="it-IT" sz="2000" dirty="0"/>
              <a:t>mezzo alla </a:t>
            </a:r>
            <a:r>
              <a:rPr lang="it-IT" sz="2000" dirty="0" smtClean="0"/>
              <a:t>Chiesa (come nella liturgia)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E’ simile ad un Figlio d’uomo (secondo la visione di </a:t>
            </a:r>
            <a:r>
              <a:rPr lang="it-IT" sz="2000" b="1" dirty="0" err="1" smtClean="0"/>
              <a:t>Dn</a:t>
            </a:r>
            <a:r>
              <a:rPr lang="it-IT" sz="2000" b="1" dirty="0" smtClean="0"/>
              <a:t> 7</a:t>
            </a:r>
            <a:r>
              <a:rPr lang="it-IT" sz="200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A</a:t>
            </a:r>
            <a:r>
              <a:rPr lang="it-IT" sz="2000" dirty="0" smtClean="0"/>
              <a:t>bito </a:t>
            </a:r>
            <a:r>
              <a:rPr lang="it-IT" sz="2000" dirty="0"/>
              <a:t>lungo fino ai </a:t>
            </a:r>
            <a:r>
              <a:rPr lang="it-IT" sz="2000" dirty="0" smtClean="0"/>
              <a:t>piedi = abito sacerdotale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F</a:t>
            </a:r>
            <a:r>
              <a:rPr lang="it-IT" sz="2000" dirty="0" smtClean="0"/>
              <a:t>ascia d’oro = la </a:t>
            </a:r>
            <a:r>
              <a:rPr lang="it-IT" sz="2000" dirty="0"/>
              <a:t>sua regalità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I capelli del suo capo erano candidi, simili a lana candida come neve. I suoi occhi erano come fiamma di fuoco</a:t>
            </a:r>
            <a:r>
              <a:rPr lang="it-IT" sz="2000" dirty="0" smtClean="0"/>
              <a:t>».</a:t>
            </a:r>
          </a:p>
          <a:p>
            <a:pPr lvl="1"/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Giovanni ha la visione di </a:t>
            </a:r>
            <a:r>
              <a:rPr lang="it-IT" sz="2000" dirty="0" smtClean="0"/>
              <a:t>Cristo</a:t>
            </a:r>
            <a:r>
              <a:rPr lang="it-IT" sz="2000" dirty="0"/>
              <a:t>:</a:t>
            </a:r>
            <a:endParaRPr lang="it-IT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I capelli bianchi </a:t>
            </a:r>
            <a:r>
              <a:rPr lang="it-IT" sz="2000" dirty="0" smtClean="0"/>
              <a:t>= l’eternità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Gli </a:t>
            </a:r>
            <a:r>
              <a:rPr lang="it-IT" sz="2000" dirty="0"/>
              <a:t>“occhi di fuoco” (</a:t>
            </a:r>
            <a:r>
              <a:rPr lang="it-IT" sz="2000" i="1" dirty="0"/>
              <a:t>cfr.</a:t>
            </a:r>
            <a:r>
              <a:rPr lang="it-IT" sz="2000" dirty="0"/>
              <a:t> </a:t>
            </a:r>
            <a:r>
              <a:rPr lang="it-IT" sz="2000" b="1" dirty="0" err="1"/>
              <a:t>Ct</a:t>
            </a:r>
            <a:r>
              <a:rPr lang="it-IT" sz="2000" b="1" dirty="0"/>
              <a:t> 8, 6</a:t>
            </a:r>
            <a:r>
              <a:rPr lang="it-IT" sz="2000" dirty="0"/>
              <a:t>)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sono </a:t>
            </a:r>
            <a:r>
              <a:rPr lang="it-IT" sz="2000" dirty="0"/>
              <a:t>occhi penetranti, forti,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ardenti</a:t>
            </a:r>
            <a:r>
              <a:rPr lang="it-IT" sz="2000" dirty="0"/>
              <a:t>, carichi di passione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99" y="2046858"/>
            <a:ext cx="3975700" cy="41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1, 15-16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I piedi avevano l'aspetto del bronzo splendente, purificato nel crogiuolo. La sua voce era simile al fragore di grandi acque. Teneva nella sua destra sette stelle e dalla bocca usciva una spada affilata, a doppio taglio, e il suo volto era come il sole quando splende in tutta la sua forza</a:t>
            </a:r>
            <a:r>
              <a:rPr lang="it-IT" sz="2000" dirty="0" smtClean="0"/>
              <a:t>».</a:t>
            </a:r>
          </a:p>
          <a:p>
            <a:pPr lvl="1"/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Giovanni ha la </a:t>
            </a:r>
            <a:r>
              <a:rPr lang="it-IT" sz="2000" dirty="0" smtClean="0"/>
              <a:t>visione di Cristo: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I piedi di bronzo </a:t>
            </a:r>
            <a:r>
              <a:rPr lang="it-IT" sz="2000" dirty="0" smtClean="0"/>
              <a:t>= la </a:t>
            </a:r>
            <a:br>
              <a:rPr lang="it-IT" sz="2000" dirty="0" smtClean="0"/>
            </a:br>
            <a:r>
              <a:rPr lang="it-IT" sz="2000" dirty="0" smtClean="0"/>
              <a:t>saldezza </a:t>
            </a:r>
            <a:r>
              <a:rPr lang="it-IT" sz="2000" dirty="0"/>
              <a:t>del “Vegliardo di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giorni”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Parola di Dio è una spada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 </a:t>
            </a:r>
            <a:r>
              <a:rPr lang="it-IT" sz="2000" dirty="0"/>
              <a:t>doppio taglio </a:t>
            </a:r>
            <a:r>
              <a:rPr lang="it-IT" sz="2000" dirty="0" smtClean="0"/>
              <a:t>(</a:t>
            </a:r>
            <a:r>
              <a:rPr lang="it-IT" sz="2000" i="1" dirty="0" smtClean="0"/>
              <a:t>cfr.</a:t>
            </a:r>
            <a:r>
              <a:rPr lang="it-IT" sz="2000" dirty="0" smtClean="0"/>
              <a:t> </a:t>
            </a:r>
            <a:r>
              <a:rPr lang="it-IT" sz="2000" b="1" dirty="0" err="1" smtClean="0"/>
              <a:t>Eb</a:t>
            </a:r>
            <a:r>
              <a:rPr lang="it-IT" sz="2000" b="1" dirty="0" smtClean="0"/>
              <a:t> 4, 12</a:t>
            </a:r>
            <a:r>
              <a:rPr lang="it-IT" sz="2000" dirty="0" smtClean="0"/>
              <a:t>) e </a:t>
            </a:r>
            <a:br>
              <a:rPr lang="it-IT" sz="2000" dirty="0" smtClean="0"/>
            </a:br>
            <a:r>
              <a:rPr lang="it-IT" sz="2000" dirty="0" smtClean="0"/>
              <a:t>la </a:t>
            </a:r>
            <a:r>
              <a:rPr lang="it-IT" sz="2000" dirty="0"/>
              <a:t>voce </a:t>
            </a:r>
            <a:r>
              <a:rPr lang="it-IT" sz="2000" dirty="0" smtClean="0"/>
              <a:t>si impone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volto è splendente come il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sole </a:t>
            </a:r>
            <a:r>
              <a:rPr lang="it-IT" sz="2000" dirty="0"/>
              <a:t>(</a:t>
            </a:r>
            <a:r>
              <a:rPr lang="it-IT" sz="2000" i="1" dirty="0"/>
              <a:t>cfr.</a:t>
            </a:r>
            <a:r>
              <a:rPr lang="it-IT" sz="2000" dirty="0"/>
              <a:t> </a:t>
            </a:r>
            <a:r>
              <a:rPr lang="it-IT" sz="2000" b="1" dirty="0"/>
              <a:t>Mt 17, </a:t>
            </a:r>
            <a:r>
              <a:rPr lang="it-IT" sz="2000" b="1" dirty="0" smtClean="0"/>
              <a:t>2</a:t>
            </a:r>
            <a:r>
              <a:rPr lang="it-IT" sz="200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Questo </a:t>
            </a:r>
            <a:r>
              <a:rPr lang="it-IT" sz="2000" dirty="0"/>
              <a:t>Figlio d’uomo tiene </a:t>
            </a:r>
            <a:r>
              <a:rPr lang="it-IT" sz="2000" dirty="0" smtClean="0"/>
              <a:t>in </a:t>
            </a:r>
            <a:r>
              <a:rPr lang="it-IT" sz="2000" dirty="0"/>
              <a:t>mano 7 stelle: sono i </a:t>
            </a:r>
            <a:r>
              <a:rPr lang="it-IT" sz="2000" dirty="0" smtClean="0"/>
              <a:t>Vescovi </a:t>
            </a:r>
            <a:r>
              <a:rPr lang="it-IT" sz="2000" dirty="0"/>
              <a:t>della Chiesa portati da Dio sul palmo della mano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26/10/2018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06" y="2809814"/>
            <a:ext cx="4140851" cy="29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961</Words>
  <Application>Microsoft Office PowerPoint</Application>
  <PresentationFormat>Presentazione su schermo (4:3)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di Office</vt:lpstr>
      <vt:lpstr> Ἀποκάλυψις</vt:lpstr>
      <vt:lpstr>Apocalisse 1, 9-20</vt:lpstr>
      <vt:lpstr>Apocalisse 1, 9</vt:lpstr>
      <vt:lpstr>Apocalisse 1, 10-11</vt:lpstr>
      <vt:lpstr>Apocalisse 1, 10-11</vt:lpstr>
      <vt:lpstr>Apocalisse 1, 10-11</vt:lpstr>
      <vt:lpstr>Apocalisse 1, 12-13</vt:lpstr>
      <vt:lpstr>Apocalisse 1, 14</vt:lpstr>
      <vt:lpstr>Apocalisse 1, 15-16</vt:lpstr>
      <vt:lpstr>Apocalisse 1, 17-18</vt:lpstr>
      <vt:lpstr>Apocalisse 1, 19-20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503</cp:revision>
  <dcterms:created xsi:type="dcterms:W3CDTF">2016-09-17T10:12:05Z</dcterms:created>
  <dcterms:modified xsi:type="dcterms:W3CDTF">2018-10-26T21:07:26Z</dcterms:modified>
</cp:coreProperties>
</file>