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7" r:id="rId2"/>
    <p:sldId id="306" r:id="rId3"/>
    <p:sldId id="308" r:id="rId4"/>
    <p:sldId id="310" r:id="rId5"/>
    <p:sldId id="312" r:id="rId6"/>
    <p:sldId id="314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38" autoAdjust="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D0AAF-06DE-49B5-87A0-AFA6F0B5965B}" type="datetimeFigureOut">
              <a:rPr lang="it-IT" smtClean="0"/>
              <a:pPr/>
              <a:t>19/10/2018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6A6FB0-A495-4426-99AA-473445AEDC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8001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4503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9914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1017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10906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4838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FB4A-BE02-4728-82D1-395152DF085E}" type="datetime1">
              <a:rPr lang="it-IT" smtClean="0"/>
              <a:t>19/10/2018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4F1A-00A8-444C-B9EE-8682A5DD7446}" type="datetime1">
              <a:rPr lang="it-IT" smtClean="0"/>
              <a:t>19/10/2018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3A6F-EB6D-4C70-A961-4317CE24DB11}" type="datetime1">
              <a:rPr lang="it-IT" smtClean="0"/>
              <a:t>19/10/2018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8544-7B25-43A8-A75F-6ED5B3F9606E}" type="datetime1">
              <a:rPr lang="it-IT" smtClean="0"/>
              <a:t>19/10/2018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3320B-FD4C-4FD0-8A25-F85032A476B9}" type="datetime1">
              <a:rPr lang="it-IT" smtClean="0"/>
              <a:t>19/10/2018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97B2-52C1-4845-B6C6-CE38EA26BCA7}" type="datetime1">
              <a:rPr lang="it-IT" smtClean="0"/>
              <a:t>19/10/2018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9D70-E5D6-437B-8EB1-7F3809E33406}" type="datetime1">
              <a:rPr lang="it-IT" smtClean="0"/>
              <a:t>19/10/2018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3C9D4-DC28-4057-B996-4DC6CABD1CD4}" type="datetime1">
              <a:rPr lang="it-IT" smtClean="0"/>
              <a:t>19/10/2018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421A-002A-4D10-8590-CBE7E1F5A7EB}" type="datetime1">
              <a:rPr lang="it-IT" smtClean="0"/>
              <a:t>19/10/2018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C2C5-CDAE-4132-89AE-EC75640394EB}" type="datetime1">
              <a:rPr lang="it-IT" smtClean="0"/>
              <a:t>19/10/2018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F3E5-09F0-4B74-AFB1-B97C2F229EC3}" type="datetime1">
              <a:rPr lang="it-IT" smtClean="0"/>
              <a:t>19/10/2018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16CB7-C267-4BDB-8E79-9BFDFD40043B}" type="datetime1">
              <a:rPr lang="it-IT" smtClean="0"/>
              <a:t>19/10/2018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979712" y="2564904"/>
            <a:ext cx="5760640" cy="4680520"/>
          </a:xfrm>
        </p:spPr>
        <p:txBody>
          <a:bodyPr>
            <a:normAutofit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el-GR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Ἀποκάλυψις</a:t>
            </a:r>
            <a:endParaRPr lang="it-IT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5446964"/>
            <a:ext cx="5760640" cy="1222395"/>
          </a:xfrm>
        </p:spPr>
        <p:txBody>
          <a:bodyPr>
            <a:normAutofit/>
          </a:bodyPr>
          <a:lstStyle/>
          <a:p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don Manuel Marciello Beltrami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23528" y="620688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endParaRPr lang="it-IT" dirty="0" smtClean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24429"/>
            <a:ext cx="6609987" cy="44886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1, 4-5a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schemeClr val="tx1"/>
                </a:solidFill>
              </a:rPr>
              <a:pPr/>
              <a:t>2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chemeClr val="tx1"/>
                </a:solidFill>
              </a:rPr>
              <a:t>Ἀποκάλυψις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«</a:t>
            </a:r>
            <a:r>
              <a:rPr lang="it-IT" sz="2000" b="1" dirty="0">
                <a:solidFill>
                  <a:srgbClr val="FF0000"/>
                </a:solidFill>
              </a:rPr>
              <a:t>Giovanni, alle sette Chiese che sono in Asia: grazia a voi e pace </a:t>
            </a:r>
            <a:r>
              <a:rPr lang="it-IT" sz="2000" dirty="0"/>
              <a:t>da Colui che è, che era e che viene, e dai sette spiriti che stanno davanti al suo trono, e da Gesù Cristo, il testimone fedele, il primogenito dei morti e il sovrano dei re della </a:t>
            </a:r>
            <a:r>
              <a:rPr lang="it-IT" sz="2000" dirty="0" smtClean="0"/>
              <a:t>terra».</a:t>
            </a:r>
          </a:p>
          <a:p>
            <a:endParaRPr lang="it-IT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Giovanni </a:t>
            </a:r>
            <a:r>
              <a:rPr lang="it-IT" sz="2000" dirty="0" smtClean="0"/>
              <a:t>è </a:t>
            </a:r>
            <a:r>
              <a:rPr lang="it-IT" sz="2000" dirty="0"/>
              <a:t>colui che presiede l’assemblea liturgica che è stata presentata nei </a:t>
            </a:r>
            <a:r>
              <a:rPr lang="it-IT" sz="2000" dirty="0" err="1"/>
              <a:t>vv</a:t>
            </a:r>
            <a:r>
              <a:rPr lang="it-IT" sz="2000" dirty="0"/>
              <a:t>. 1-3. All’inizio dell’azione liturgica saluta e benedice… È una bellissima benedizione “trinitaria” (è notevole già nel NT!!). Nell’Apocalisse, quindi, c’è già una teologia “carica” del mistero trinitario di Dio</a:t>
            </a:r>
            <a:r>
              <a:rPr lang="it-IT" sz="2000" dirty="0" smtClean="0"/>
              <a:t>…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All’assemblea viene augurata “grazia” (cioè l’essere sotto l’azione salvifica di Dio) e “pace” (cioè la vita piena)</a:t>
            </a:r>
            <a:endParaRPr lang="it-IT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/>
              <a:t>19/10/2018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7867" y="4320258"/>
            <a:ext cx="3089805" cy="1989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3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1, 4-5a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schemeClr val="tx1"/>
                </a:solidFill>
              </a:rPr>
              <a:pPr/>
              <a:t>3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chemeClr val="tx1"/>
                </a:solidFill>
              </a:rPr>
              <a:t>Ἀποκάλυψις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«</a:t>
            </a:r>
            <a:r>
              <a:rPr lang="it-IT" sz="2000" dirty="0"/>
              <a:t>Giovanni, alle sette Chiese che sono in Asia: grazia a voi e pace </a:t>
            </a:r>
            <a:r>
              <a:rPr lang="it-IT" sz="2000" b="1" dirty="0">
                <a:solidFill>
                  <a:srgbClr val="FF0000"/>
                </a:solidFill>
              </a:rPr>
              <a:t>da Colui che è, che era e che viene, e dai sette spiriti che stanno davanti al suo trono, e da Gesù Cristo, il testimone fedele, il primogenito dei morti e il sovrano dei re della </a:t>
            </a:r>
            <a:r>
              <a:rPr lang="it-IT" sz="2000" b="1" dirty="0" smtClean="0">
                <a:solidFill>
                  <a:srgbClr val="FF0000"/>
                </a:solidFill>
              </a:rPr>
              <a:t>terra</a:t>
            </a:r>
            <a:r>
              <a:rPr lang="it-IT" sz="2000" dirty="0" smtClean="0"/>
              <a:t>».</a:t>
            </a:r>
          </a:p>
          <a:p>
            <a:endParaRPr lang="it-IT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Questi doni vengono, prima di tutto, dal Padre, definito esattamente con le parole del Roveto Ardente (</a:t>
            </a:r>
            <a:r>
              <a:rPr lang="it-IT" sz="2000" i="1" dirty="0"/>
              <a:t>cfr.</a:t>
            </a:r>
            <a:r>
              <a:rPr lang="it-IT" sz="2000" dirty="0"/>
              <a:t> </a:t>
            </a:r>
            <a:r>
              <a:rPr lang="it-IT" sz="2000" b="1" dirty="0"/>
              <a:t>Es 3, 15</a:t>
            </a:r>
            <a:r>
              <a:rPr lang="it-IT" sz="2000" dirty="0"/>
              <a:t>: «Io sono Colui che sono – </a:t>
            </a:r>
            <a:r>
              <a:rPr lang="it-IT" sz="2000" dirty="0" err="1"/>
              <a:t>Ehjé</a:t>
            </a:r>
            <a:r>
              <a:rPr lang="it-IT" sz="2000" dirty="0"/>
              <a:t> </a:t>
            </a:r>
            <a:r>
              <a:rPr lang="it-IT" sz="2000" dirty="0" err="1"/>
              <a:t>ashèr</a:t>
            </a:r>
            <a:r>
              <a:rPr lang="it-IT" sz="2000" dirty="0"/>
              <a:t> </a:t>
            </a:r>
            <a:r>
              <a:rPr lang="it-IT" sz="2000" dirty="0" err="1"/>
              <a:t>Ehjé</a:t>
            </a:r>
            <a:r>
              <a:rPr lang="it-IT" sz="2000" dirty="0"/>
              <a:t>»)… L’Apocalisse riprende e sviluppa il Nome di Dio: “Colui che è, che era e che viene” (MAI “che sarà”!! Dio è “o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err="1" smtClean="0"/>
              <a:t>Erkòmenos</a:t>
            </a:r>
            <a:r>
              <a:rPr lang="it-IT" sz="2000" dirty="0"/>
              <a:t>” – il Veniente – come si dirà di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Gesù </a:t>
            </a:r>
            <a:r>
              <a:rPr lang="it-IT" sz="2000" dirty="0"/>
              <a:t>all’ingresso di Gerusalemme</a:t>
            </a:r>
            <a:r>
              <a:rPr lang="it-IT" sz="2000" dirty="0" smtClean="0"/>
              <a:t>…)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Entra in scena lo Spirito Santo: la pienezza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(</a:t>
            </a:r>
            <a:r>
              <a:rPr lang="it-IT" sz="2000" dirty="0"/>
              <a:t>7 spiriti) del Respiro di </a:t>
            </a:r>
            <a:r>
              <a:rPr lang="it-IT" sz="2000" dirty="0" smtClean="0"/>
              <a:t>Dio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Infine </a:t>
            </a:r>
            <a:r>
              <a:rPr lang="it-IT" sz="2000" dirty="0"/>
              <a:t>si fa riferimento a Gesù Cristo: il </a:t>
            </a:r>
            <a:r>
              <a:rPr lang="it-IT" sz="2000" dirty="0" smtClean="0"/>
              <a:t>testimone</a:t>
            </a:r>
            <a:br>
              <a:rPr lang="it-IT" sz="2000" dirty="0" smtClean="0"/>
            </a:br>
            <a:r>
              <a:rPr lang="it-IT" sz="2000" dirty="0" smtClean="0"/>
              <a:t>(</a:t>
            </a:r>
            <a:r>
              <a:rPr lang="it-IT" sz="2000" dirty="0"/>
              <a:t>nella Passione) “affidabile”, Risorto e il Vivente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nella </a:t>
            </a:r>
            <a:r>
              <a:rPr lang="it-IT" sz="2000" dirty="0"/>
              <a:t>gloria di Dio</a:t>
            </a:r>
            <a:endParaRPr lang="it-IT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/>
              <a:t>19/10/2018</a:t>
            </a:fld>
            <a:endParaRPr lang="it-IT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316" y="3717032"/>
            <a:ext cx="2572172" cy="257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37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864" y="2164566"/>
            <a:ext cx="2133600" cy="3968107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1, 5b-6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schemeClr val="tx1"/>
                </a:solidFill>
              </a:rPr>
              <a:pPr/>
              <a:t>4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chemeClr val="tx1"/>
                </a:solidFill>
              </a:rPr>
              <a:t>Ἀποκάλυψις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340769"/>
            <a:ext cx="8568952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«</a:t>
            </a:r>
            <a:r>
              <a:rPr lang="it-IT" sz="2000" b="1" dirty="0">
                <a:solidFill>
                  <a:srgbClr val="FF0000"/>
                </a:solidFill>
              </a:rPr>
              <a:t>A Colui che ci ama e ci ha liberati dai nostri peccati con il suo sangue, che ha fatto di noi un regno, sacerdoti per il suo Dio e Padre, a lui la gloria e la potenza nei secoli dei secoli. Amen</a:t>
            </a:r>
            <a:r>
              <a:rPr lang="it-IT" sz="2000" dirty="0" smtClean="0"/>
              <a:t>».</a:t>
            </a:r>
          </a:p>
          <a:p>
            <a:endParaRPr lang="it-IT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1700" dirty="0"/>
              <a:t>E</a:t>
            </a:r>
            <a:r>
              <a:rPr lang="it-IT" sz="1700" dirty="0" smtClean="0"/>
              <a:t>cco</a:t>
            </a:r>
            <a:r>
              <a:rPr lang="it-IT" sz="1700" dirty="0"/>
              <a:t>, dopo la benedizione, la risposta </a:t>
            </a:r>
            <a:r>
              <a:rPr lang="it-IT" sz="1700" dirty="0" smtClean="0"/>
              <a:t>dell’assemblea</a:t>
            </a:r>
            <a:r>
              <a:rPr lang="it-IT" sz="1700" dirty="0"/>
              <a:t>. </a:t>
            </a:r>
            <a:r>
              <a:rPr lang="it-IT" sz="1700" dirty="0" smtClean="0"/>
              <a:t/>
            </a:r>
            <a:br>
              <a:rPr lang="it-IT" sz="1700" dirty="0" smtClean="0"/>
            </a:br>
            <a:r>
              <a:rPr lang="it-IT" sz="1700" dirty="0" smtClean="0"/>
              <a:t>Infatti il </a:t>
            </a:r>
            <a:r>
              <a:rPr lang="it-IT" sz="1700" dirty="0"/>
              <a:t>“ci” </a:t>
            </a:r>
            <a:r>
              <a:rPr lang="it-IT" sz="1700" dirty="0" smtClean="0"/>
              <a:t>indica </a:t>
            </a:r>
            <a:r>
              <a:rPr lang="it-IT" sz="1700" dirty="0"/>
              <a:t>che non è </a:t>
            </a:r>
            <a:r>
              <a:rPr lang="it-IT" sz="1700" dirty="0" smtClean="0"/>
              <a:t>più </a:t>
            </a:r>
            <a:r>
              <a:rPr lang="it-IT" sz="1700" dirty="0"/>
              <a:t>Giovanni (colui che presiede) </a:t>
            </a:r>
            <a:r>
              <a:rPr lang="it-IT" sz="1700" dirty="0" smtClean="0"/>
              <a:t/>
            </a:r>
            <a:br>
              <a:rPr lang="it-IT" sz="1700" dirty="0" smtClean="0"/>
            </a:br>
            <a:r>
              <a:rPr lang="it-IT" sz="1700" dirty="0" smtClean="0"/>
              <a:t>ad </a:t>
            </a:r>
            <a:r>
              <a:rPr lang="it-IT" sz="1700" dirty="0"/>
              <a:t>avere la </a:t>
            </a:r>
            <a:r>
              <a:rPr lang="it-IT" sz="1700" dirty="0" smtClean="0"/>
              <a:t>parola</a:t>
            </a:r>
            <a:r>
              <a:rPr lang="it-IT" sz="1700" dirty="0"/>
              <a:t>, ma è l’assemblea</a:t>
            </a:r>
            <a:r>
              <a:rPr lang="it-IT" sz="1700" dirty="0" smtClean="0"/>
              <a:t>…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1700" dirty="0"/>
              <a:t>La risposta è dossologica (un canto di </a:t>
            </a:r>
            <a:r>
              <a:rPr lang="it-IT" sz="1700" dirty="0" smtClean="0"/>
              <a:t>gloria) ed </a:t>
            </a:r>
            <a:r>
              <a:rPr lang="it-IT" sz="1700" dirty="0"/>
              <a:t>è rivolta </a:t>
            </a:r>
            <a:r>
              <a:rPr lang="it-IT" sz="1700" dirty="0" smtClean="0"/>
              <a:t/>
            </a:r>
            <a:br>
              <a:rPr lang="it-IT" sz="1700" dirty="0" smtClean="0"/>
            </a:br>
            <a:r>
              <a:rPr lang="it-IT" sz="1700" dirty="0" smtClean="0"/>
              <a:t>all’Amante </a:t>
            </a:r>
            <a:r>
              <a:rPr lang="it-IT" sz="1700" dirty="0"/>
              <a:t>– a Gesù Cristo – che è </a:t>
            </a:r>
            <a:r>
              <a:rPr lang="it-IT" sz="1700" dirty="0" smtClean="0"/>
              <a:t>Colui </a:t>
            </a:r>
            <a:r>
              <a:rPr lang="it-IT" sz="1700" dirty="0"/>
              <a:t>che ha manifestato </a:t>
            </a:r>
            <a:r>
              <a:rPr lang="it-IT" sz="1700" dirty="0" smtClean="0"/>
              <a:t/>
            </a:r>
            <a:br>
              <a:rPr lang="it-IT" sz="1700" dirty="0" smtClean="0"/>
            </a:br>
            <a:r>
              <a:rPr lang="it-IT" sz="1700" dirty="0" smtClean="0"/>
              <a:t>l’amore</a:t>
            </a:r>
            <a:r>
              <a:rPr lang="it-IT" sz="1700" dirty="0"/>
              <a:t>, ha liberato </a:t>
            </a:r>
            <a:r>
              <a:rPr lang="it-IT" sz="1700" dirty="0" smtClean="0"/>
              <a:t>l’umanità </a:t>
            </a:r>
            <a:r>
              <a:rPr lang="it-IT" sz="1700" dirty="0"/>
              <a:t>dai peccati con la croce e ha </a:t>
            </a:r>
            <a:r>
              <a:rPr lang="it-IT" sz="1700" dirty="0" smtClean="0"/>
              <a:t/>
            </a:r>
            <a:br>
              <a:rPr lang="it-IT" sz="1700" dirty="0" smtClean="0"/>
            </a:br>
            <a:r>
              <a:rPr lang="it-IT" sz="1700" dirty="0" smtClean="0"/>
              <a:t>compiuto </a:t>
            </a:r>
            <a:r>
              <a:rPr lang="it-IT" sz="1700" dirty="0"/>
              <a:t>la profezia di </a:t>
            </a:r>
            <a:r>
              <a:rPr lang="it-IT" sz="1700" b="1" dirty="0"/>
              <a:t>Es 19, 6 </a:t>
            </a:r>
            <a:r>
              <a:rPr lang="it-IT" sz="1700" dirty="0"/>
              <a:t>(“Voi sarete </a:t>
            </a:r>
            <a:r>
              <a:rPr lang="it-IT" sz="1700" dirty="0" smtClean="0"/>
              <a:t>per </a:t>
            </a:r>
            <a:r>
              <a:rPr lang="it-IT" sz="1700" dirty="0"/>
              <a:t>me un regno, </a:t>
            </a:r>
            <a:r>
              <a:rPr lang="it-IT" sz="1700" dirty="0" smtClean="0"/>
              <a:t/>
            </a:r>
            <a:br>
              <a:rPr lang="it-IT" sz="1700" dirty="0" smtClean="0"/>
            </a:br>
            <a:r>
              <a:rPr lang="it-IT" sz="1700" dirty="0" smtClean="0"/>
              <a:t>dei </a:t>
            </a:r>
            <a:r>
              <a:rPr lang="it-IT" sz="1700" dirty="0"/>
              <a:t>sacerdoti e una nazione </a:t>
            </a:r>
            <a:r>
              <a:rPr lang="it-IT" sz="1700" dirty="0" smtClean="0"/>
              <a:t>santa”)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1700" dirty="0" smtClean="0"/>
              <a:t>In </a:t>
            </a:r>
            <a:r>
              <a:rPr lang="it-IT" sz="1700" dirty="0"/>
              <a:t>Cristo tutta la Chiesa è un regno e dei sacerdoti </a:t>
            </a:r>
            <a:r>
              <a:rPr lang="it-IT" sz="1700" dirty="0" smtClean="0"/>
              <a:t/>
            </a:r>
            <a:br>
              <a:rPr lang="it-IT" sz="1700" dirty="0" smtClean="0"/>
            </a:br>
            <a:r>
              <a:rPr lang="it-IT" sz="1700" dirty="0" smtClean="0"/>
              <a:t>(</a:t>
            </a:r>
            <a:r>
              <a:rPr lang="it-IT" sz="1700" dirty="0"/>
              <a:t>per Dio, suo Padre). L’Assemblea conclude la dossologia </a:t>
            </a:r>
            <a:r>
              <a:rPr lang="it-IT" sz="1700" dirty="0" smtClean="0"/>
              <a:t/>
            </a:r>
            <a:br>
              <a:rPr lang="it-IT" sz="1700" dirty="0" smtClean="0"/>
            </a:br>
            <a:r>
              <a:rPr lang="it-IT" sz="1700" dirty="0" smtClean="0"/>
              <a:t>con </a:t>
            </a:r>
            <a:r>
              <a:rPr lang="it-IT" sz="1700" dirty="0"/>
              <a:t>il suo “amen”</a:t>
            </a:r>
            <a:endParaRPr lang="it-IT" sz="17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/>
              <a:t>19/10/2018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284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1, </a:t>
            </a:r>
            <a:r>
              <a:rPr lang="it-IT" dirty="0"/>
              <a:t>7</a:t>
            </a:r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schemeClr val="tx1"/>
                </a:solidFill>
              </a:rPr>
              <a:pPr/>
              <a:t>5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chemeClr val="tx1"/>
                </a:solidFill>
              </a:rPr>
              <a:t>Ἀποκάλυψις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«</a:t>
            </a:r>
            <a:r>
              <a:rPr lang="it-IT" sz="2000" b="1" dirty="0">
                <a:solidFill>
                  <a:srgbClr val="FF0000"/>
                </a:solidFill>
              </a:rPr>
              <a:t>Ecco, viene con le nubi e ogni occhio lo vedrà, anche quelli che lo trafissero, e per lui tutte le tribù della terra si batteranno il petto. Sì, Amen!</a:t>
            </a:r>
            <a:r>
              <a:rPr lang="it-IT" sz="2000" dirty="0" smtClean="0"/>
              <a:t>».</a:t>
            </a:r>
          </a:p>
          <a:p>
            <a:endParaRPr lang="it-IT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entra in scena “una voce”…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Si </a:t>
            </a:r>
            <a:r>
              <a:rPr lang="it-IT" sz="2000" dirty="0"/>
              <a:t>dice: “ecco”, cioè la </a:t>
            </a:r>
            <a:r>
              <a:rPr lang="it-IT" sz="2000" i="1" dirty="0" err="1"/>
              <a:t>Parousia</a:t>
            </a:r>
            <a:r>
              <a:rPr lang="it-IT" sz="2000" dirty="0"/>
              <a:t> è vicina,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sta </a:t>
            </a:r>
            <a:r>
              <a:rPr lang="it-IT" sz="2000" dirty="0"/>
              <a:t>per venire e </a:t>
            </a:r>
            <a:r>
              <a:rPr lang="it-IT" sz="2000" u="sng" dirty="0"/>
              <a:t>viene nella gloria</a:t>
            </a:r>
            <a:r>
              <a:rPr lang="it-IT" sz="2000" dirty="0"/>
              <a:t> e non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più </a:t>
            </a:r>
            <a:r>
              <a:rPr lang="it-IT" sz="2000" dirty="0"/>
              <a:t>nell’umiltà!! </a:t>
            </a:r>
            <a:endParaRPr lang="it-IT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Abbiamo </a:t>
            </a:r>
            <a:r>
              <a:rPr lang="it-IT" sz="2000" dirty="0"/>
              <a:t>la fusione di due profezie: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b="1" dirty="0" err="1" smtClean="0"/>
              <a:t>Dn</a:t>
            </a:r>
            <a:r>
              <a:rPr lang="it-IT" sz="2000" b="1" dirty="0" smtClean="0"/>
              <a:t> </a:t>
            </a:r>
            <a:r>
              <a:rPr lang="it-IT" sz="2000" b="1" dirty="0"/>
              <a:t>7, 13</a:t>
            </a:r>
            <a:r>
              <a:rPr lang="it-IT" sz="2000" dirty="0"/>
              <a:t> </a:t>
            </a:r>
            <a:r>
              <a:rPr lang="it-IT" sz="2000" dirty="0" smtClean="0"/>
              <a:t>e </a:t>
            </a:r>
            <a:r>
              <a:rPr lang="it-IT" sz="2000" b="1" dirty="0" err="1" smtClean="0"/>
              <a:t>Zc</a:t>
            </a:r>
            <a:r>
              <a:rPr lang="it-IT" sz="2000" b="1" dirty="0" smtClean="0"/>
              <a:t> </a:t>
            </a:r>
            <a:r>
              <a:rPr lang="it-IT" sz="2000" b="1" dirty="0"/>
              <a:t>12, </a:t>
            </a:r>
            <a:r>
              <a:rPr lang="it-IT" sz="2000" b="1" dirty="0" smtClean="0"/>
              <a:t>10</a:t>
            </a:r>
            <a:r>
              <a:rPr lang="it-IT" sz="2000" dirty="0" smtClean="0"/>
              <a:t>. </a:t>
            </a:r>
            <a:r>
              <a:rPr lang="it-IT" sz="2000" dirty="0"/>
              <a:t>Combinando queste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due </a:t>
            </a:r>
            <a:r>
              <a:rPr lang="it-IT" sz="2000" dirty="0"/>
              <a:t>profezie, Giovanni vuole affermare che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tutta </a:t>
            </a:r>
            <a:r>
              <a:rPr lang="it-IT" sz="2000" dirty="0"/>
              <a:t>l’umanità vedrà la gloria di Cristo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(</a:t>
            </a:r>
            <a:r>
              <a:rPr lang="it-IT" sz="2000" dirty="0"/>
              <a:t>è una realtà che si auto-impone nella sua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forza</a:t>
            </a:r>
            <a:r>
              <a:rPr lang="it-IT" sz="2000" dirty="0"/>
              <a:t>) e si batterà il petto per lui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(</a:t>
            </a:r>
            <a:r>
              <a:rPr lang="it-IT" sz="2000" dirty="0"/>
              <a:t>tutti lo abbiamo trafitto…)</a:t>
            </a:r>
            <a:endParaRPr lang="it-IT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/>
              <a:t>19/10/2018</a:t>
            </a:fld>
            <a:endParaRPr lang="it-IT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204864"/>
            <a:ext cx="3048903" cy="40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0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1, 8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schemeClr val="tx1"/>
                </a:solidFill>
              </a:rPr>
              <a:pPr/>
              <a:t>6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chemeClr val="tx1"/>
                </a:solidFill>
              </a:rPr>
              <a:t>Ἀποκάλυψις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«</a:t>
            </a:r>
            <a:r>
              <a:rPr lang="it-IT" sz="2000" b="1" dirty="0">
                <a:solidFill>
                  <a:srgbClr val="FF0000"/>
                </a:solidFill>
              </a:rPr>
              <a:t>Dice il Signore Dio: Io sono l'Alfa e l'Omega, Colui che è, che era e che viene, </a:t>
            </a:r>
            <a:r>
              <a:rPr lang="it-IT" sz="2000" b="1" dirty="0" smtClean="0">
                <a:solidFill>
                  <a:srgbClr val="FF0000"/>
                </a:solidFill>
              </a:rPr>
              <a:t>il Pantocratore!</a:t>
            </a:r>
            <a:r>
              <a:rPr lang="it-IT" sz="2000" dirty="0" smtClean="0"/>
              <a:t>».</a:t>
            </a:r>
          </a:p>
          <a:p>
            <a:endParaRPr lang="it-IT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G</a:t>
            </a:r>
            <a:r>
              <a:rPr lang="it-IT" sz="2000" dirty="0" smtClean="0"/>
              <a:t>iunge</a:t>
            </a:r>
            <a:r>
              <a:rPr lang="it-IT" sz="2000" dirty="0"/>
              <a:t>, infine, la voce stessa di Gesù Cristo. Ancora una volta viene ripreso </a:t>
            </a:r>
            <a:r>
              <a:rPr lang="it-IT" sz="2000" b="1" dirty="0"/>
              <a:t>Es 3, 15 </a:t>
            </a:r>
            <a:r>
              <a:rPr lang="it-IT" sz="2000" dirty="0"/>
              <a:t>e Gesù si definisce “</a:t>
            </a:r>
            <a:r>
              <a:rPr lang="it-IT" sz="2000" i="1" dirty="0"/>
              <a:t>o </a:t>
            </a:r>
            <a:r>
              <a:rPr lang="it-IT" sz="2000" i="1" dirty="0" err="1"/>
              <a:t>Pantokràtor</a:t>
            </a:r>
            <a:r>
              <a:rPr lang="it-IT" sz="2000" dirty="0"/>
              <a:t>” (Colui che tiene tutte le cose). </a:t>
            </a:r>
            <a:r>
              <a:rPr lang="it-IT" sz="2000" dirty="0" smtClean="0"/>
              <a:t>Egli </a:t>
            </a:r>
            <a:r>
              <a:rPr lang="it-IT" sz="2000" dirty="0"/>
              <a:t>“tira le fila di tutto”: l’ultima parola sarà la sua</a:t>
            </a:r>
            <a:r>
              <a:rPr lang="it-IT" sz="2000" dirty="0" smtClean="0"/>
              <a:t>… (la traduzione «Onnipotente» non è corretta ed è fuorviante!!)</a:t>
            </a:r>
            <a:endParaRPr lang="it-IT" sz="20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/>
              <a:t>19/10/2018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728984"/>
            <a:ext cx="3456384" cy="252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11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5699</TotalTime>
  <Words>510</Words>
  <Application>Microsoft Office PowerPoint</Application>
  <PresentationFormat>Presentazione su schermo (4:3)</PresentationFormat>
  <Paragraphs>50</Paragraphs>
  <Slides>6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Tema di Office</vt:lpstr>
      <vt:lpstr> Ἀποκάλυψις</vt:lpstr>
      <vt:lpstr>Apocalisse 1, 4-5a</vt:lpstr>
      <vt:lpstr>Apocalisse 1, 4-5a</vt:lpstr>
      <vt:lpstr>Apocalisse 1, 5b-6</vt:lpstr>
      <vt:lpstr>Apocalisse 1, 7</vt:lpstr>
      <vt:lpstr>Apocalisse 1, 8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Introduzione alla  Teologia</dc:title>
  <dc:creator>Manuel M. Beltrami</dc:creator>
  <cp:lastModifiedBy>don Manuel</cp:lastModifiedBy>
  <cp:revision>502</cp:revision>
  <dcterms:created xsi:type="dcterms:W3CDTF">2016-09-17T10:12:05Z</dcterms:created>
  <dcterms:modified xsi:type="dcterms:W3CDTF">2018-10-19T20:36:47Z</dcterms:modified>
</cp:coreProperties>
</file>