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7" r:id="rId2"/>
    <p:sldId id="260" r:id="rId3"/>
    <p:sldId id="262" r:id="rId4"/>
    <p:sldId id="264" r:id="rId5"/>
    <p:sldId id="266" r:id="rId6"/>
    <p:sldId id="282" r:id="rId7"/>
    <p:sldId id="283" r:id="rId8"/>
    <p:sldId id="284" r:id="rId9"/>
    <p:sldId id="285" r:id="rId10"/>
    <p:sldId id="286" r:id="rId11"/>
    <p:sldId id="287" r:id="rId12"/>
    <p:sldId id="288" r:id="rId13"/>
    <p:sldId id="290" r:id="rId14"/>
    <p:sldId id="292" r:id="rId15"/>
    <p:sldId id="294" r:id="rId16"/>
    <p:sldId id="296" r:id="rId17"/>
    <p:sldId id="298" r:id="rId18"/>
    <p:sldId id="300" r:id="rId19"/>
    <p:sldId id="302" r:id="rId20"/>
    <p:sldId id="304"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38" autoAdjust="0"/>
  </p:normalViewPr>
  <p:slideViewPr>
    <p:cSldViewPr>
      <p:cViewPr varScale="1">
        <p:scale>
          <a:sx n="110" d="100"/>
          <a:sy n="110" d="100"/>
        </p:scale>
        <p:origin x="16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D0AAF-06DE-49B5-87A0-AFA6F0B5965B}" type="datetimeFigureOut">
              <a:rPr lang="it-IT" smtClean="0"/>
              <a:pPr/>
              <a:t>13/10/2018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A6FB0-A495-4426-99AA-473445AEDCBE}" type="slidenum">
              <a:rPr lang="it-IT" smtClean="0"/>
              <a:pPr/>
              <a:t>‹N›</a:t>
            </a:fld>
            <a:endParaRPr lang="it-IT"/>
          </a:p>
        </p:txBody>
      </p:sp>
    </p:spTree>
    <p:extLst>
      <p:ext uri="{BB962C8B-B14F-4D97-AF65-F5344CB8AC3E}">
        <p14:creationId xmlns:p14="http://schemas.microsoft.com/office/powerpoint/2010/main" val="220800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2</a:t>
            </a:fld>
            <a:endParaRPr lang="it-IT"/>
          </a:p>
        </p:txBody>
      </p:sp>
    </p:spTree>
    <p:extLst>
      <p:ext uri="{BB962C8B-B14F-4D97-AF65-F5344CB8AC3E}">
        <p14:creationId xmlns:p14="http://schemas.microsoft.com/office/powerpoint/2010/main" val="169143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11</a:t>
            </a:fld>
            <a:endParaRPr lang="it-IT"/>
          </a:p>
        </p:txBody>
      </p:sp>
    </p:spTree>
    <p:extLst>
      <p:ext uri="{BB962C8B-B14F-4D97-AF65-F5344CB8AC3E}">
        <p14:creationId xmlns:p14="http://schemas.microsoft.com/office/powerpoint/2010/main" val="50088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12</a:t>
            </a:fld>
            <a:endParaRPr lang="it-IT"/>
          </a:p>
        </p:txBody>
      </p:sp>
    </p:spTree>
    <p:extLst>
      <p:ext uri="{BB962C8B-B14F-4D97-AF65-F5344CB8AC3E}">
        <p14:creationId xmlns:p14="http://schemas.microsoft.com/office/powerpoint/2010/main" val="198139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13</a:t>
            </a:fld>
            <a:endParaRPr lang="it-IT"/>
          </a:p>
        </p:txBody>
      </p:sp>
    </p:spTree>
    <p:extLst>
      <p:ext uri="{BB962C8B-B14F-4D97-AF65-F5344CB8AC3E}">
        <p14:creationId xmlns:p14="http://schemas.microsoft.com/office/powerpoint/2010/main" val="349654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14</a:t>
            </a:fld>
            <a:endParaRPr lang="it-IT"/>
          </a:p>
        </p:txBody>
      </p:sp>
    </p:spTree>
    <p:extLst>
      <p:ext uri="{BB962C8B-B14F-4D97-AF65-F5344CB8AC3E}">
        <p14:creationId xmlns:p14="http://schemas.microsoft.com/office/powerpoint/2010/main" val="414148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15</a:t>
            </a:fld>
            <a:endParaRPr lang="it-IT"/>
          </a:p>
        </p:txBody>
      </p:sp>
    </p:spTree>
    <p:extLst>
      <p:ext uri="{BB962C8B-B14F-4D97-AF65-F5344CB8AC3E}">
        <p14:creationId xmlns:p14="http://schemas.microsoft.com/office/powerpoint/2010/main" val="395696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16</a:t>
            </a:fld>
            <a:endParaRPr lang="it-IT"/>
          </a:p>
        </p:txBody>
      </p:sp>
    </p:spTree>
    <p:extLst>
      <p:ext uri="{BB962C8B-B14F-4D97-AF65-F5344CB8AC3E}">
        <p14:creationId xmlns:p14="http://schemas.microsoft.com/office/powerpoint/2010/main" val="4123313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17</a:t>
            </a:fld>
            <a:endParaRPr lang="it-IT"/>
          </a:p>
        </p:txBody>
      </p:sp>
    </p:spTree>
    <p:extLst>
      <p:ext uri="{BB962C8B-B14F-4D97-AF65-F5344CB8AC3E}">
        <p14:creationId xmlns:p14="http://schemas.microsoft.com/office/powerpoint/2010/main" val="2698926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18</a:t>
            </a:fld>
            <a:endParaRPr lang="it-IT"/>
          </a:p>
        </p:txBody>
      </p:sp>
    </p:spTree>
    <p:extLst>
      <p:ext uri="{BB962C8B-B14F-4D97-AF65-F5344CB8AC3E}">
        <p14:creationId xmlns:p14="http://schemas.microsoft.com/office/powerpoint/2010/main" val="1689747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19</a:t>
            </a:fld>
            <a:endParaRPr lang="it-IT"/>
          </a:p>
        </p:txBody>
      </p:sp>
    </p:spTree>
    <p:extLst>
      <p:ext uri="{BB962C8B-B14F-4D97-AF65-F5344CB8AC3E}">
        <p14:creationId xmlns:p14="http://schemas.microsoft.com/office/powerpoint/2010/main" val="398511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20</a:t>
            </a:fld>
            <a:endParaRPr lang="it-IT"/>
          </a:p>
        </p:txBody>
      </p:sp>
    </p:spTree>
    <p:extLst>
      <p:ext uri="{BB962C8B-B14F-4D97-AF65-F5344CB8AC3E}">
        <p14:creationId xmlns:p14="http://schemas.microsoft.com/office/powerpoint/2010/main" val="396418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3</a:t>
            </a:fld>
            <a:endParaRPr lang="it-IT"/>
          </a:p>
        </p:txBody>
      </p:sp>
    </p:spTree>
    <p:extLst>
      <p:ext uri="{BB962C8B-B14F-4D97-AF65-F5344CB8AC3E}">
        <p14:creationId xmlns:p14="http://schemas.microsoft.com/office/powerpoint/2010/main" val="337474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56A6FB0-A495-4426-99AA-473445AEDCBE}" type="slidenum">
              <a:rPr lang="it-IT" smtClean="0"/>
              <a:pPr/>
              <a:t>4</a:t>
            </a:fld>
            <a:endParaRPr lang="it-IT"/>
          </a:p>
        </p:txBody>
      </p:sp>
    </p:spTree>
    <p:extLst>
      <p:ext uri="{BB962C8B-B14F-4D97-AF65-F5344CB8AC3E}">
        <p14:creationId xmlns:p14="http://schemas.microsoft.com/office/powerpoint/2010/main" val="87768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5</a:t>
            </a:fld>
            <a:endParaRPr lang="it-IT"/>
          </a:p>
        </p:txBody>
      </p:sp>
    </p:spTree>
    <p:extLst>
      <p:ext uri="{BB962C8B-B14F-4D97-AF65-F5344CB8AC3E}">
        <p14:creationId xmlns:p14="http://schemas.microsoft.com/office/powerpoint/2010/main" val="53067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6</a:t>
            </a:fld>
            <a:endParaRPr lang="it-IT"/>
          </a:p>
        </p:txBody>
      </p:sp>
    </p:spTree>
    <p:extLst>
      <p:ext uri="{BB962C8B-B14F-4D97-AF65-F5344CB8AC3E}">
        <p14:creationId xmlns:p14="http://schemas.microsoft.com/office/powerpoint/2010/main" val="216673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7</a:t>
            </a:fld>
            <a:endParaRPr lang="it-IT"/>
          </a:p>
        </p:txBody>
      </p:sp>
    </p:spTree>
    <p:extLst>
      <p:ext uri="{BB962C8B-B14F-4D97-AF65-F5344CB8AC3E}">
        <p14:creationId xmlns:p14="http://schemas.microsoft.com/office/powerpoint/2010/main" val="44606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8</a:t>
            </a:fld>
            <a:endParaRPr lang="it-IT"/>
          </a:p>
        </p:txBody>
      </p:sp>
    </p:spTree>
    <p:extLst>
      <p:ext uri="{BB962C8B-B14F-4D97-AF65-F5344CB8AC3E}">
        <p14:creationId xmlns:p14="http://schemas.microsoft.com/office/powerpoint/2010/main" val="342283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9</a:t>
            </a:fld>
            <a:endParaRPr lang="it-IT"/>
          </a:p>
        </p:txBody>
      </p:sp>
    </p:spTree>
    <p:extLst>
      <p:ext uri="{BB962C8B-B14F-4D97-AF65-F5344CB8AC3E}">
        <p14:creationId xmlns:p14="http://schemas.microsoft.com/office/powerpoint/2010/main" val="4078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56A6FB0-A495-4426-99AA-473445AEDCBE}" type="slidenum">
              <a:rPr lang="it-IT" smtClean="0"/>
              <a:pPr/>
              <a:t>10</a:t>
            </a:fld>
            <a:endParaRPr lang="it-IT"/>
          </a:p>
        </p:txBody>
      </p:sp>
    </p:spTree>
    <p:extLst>
      <p:ext uri="{BB962C8B-B14F-4D97-AF65-F5344CB8AC3E}">
        <p14:creationId xmlns:p14="http://schemas.microsoft.com/office/powerpoint/2010/main" val="166844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F99FB4A-BE02-4728-82D1-395152DF085E}" type="datetime1">
              <a:rPr lang="it-IT" smtClean="0"/>
              <a:t>13/10/2018</a:t>
            </a:fld>
            <a:endParaRPr lang="it-IT"/>
          </a:p>
        </p:txBody>
      </p:sp>
      <p:sp>
        <p:nvSpPr>
          <p:cNvPr id="5" name="Segnaposto piè di pagina 4"/>
          <p:cNvSpPr>
            <a:spLocks noGrp="1"/>
          </p:cNvSpPr>
          <p:nvPr>
            <p:ph type="ftr" sz="quarter" idx="11"/>
          </p:nvPr>
        </p:nvSpPr>
        <p:spPr/>
        <p:txBody>
          <a:bodyPr/>
          <a:lstStyle/>
          <a:p>
            <a:r>
              <a:rPr lang="el-GR" smtClean="0"/>
              <a:t>Ἀποκάλυψις</a:t>
            </a:r>
            <a:endParaRPr lang="it-IT"/>
          </a:p>
        </p:txBody>
      </p:sp>
      <p:sp>
        <p:nvSpPr>
          <p:cNvPr id="6" name="Segnaposto numero diapositiva 5"/>
          <p:cNvSpPr>
            <a:spLocks noGrp="1"/>
          </p:cNvSpPr>
          <p:nvPr>
            <p:ph type="sldNum" sz="quarter" idx="12"/>
          </p:nvPr>
        </p:nvSpPr>
        <p:spPr/>
        <p:txBody>
          <a:bodyPr/>
          <a:lstStyle/>
          <a:p>
            <a:fld id="{BBB6D44B-BC48-452A-8C26-4F5493553EC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484F1A-00A8-444C-B9EE-8682A5DD7446}" type="datetime1">
              <a:rPr lang="it-IT" smtClean="0"/>
              <a:t>13/10/2018</a:t>
            </a:fld>
            <a:endParaRPr lang="it-IT"/>
          </a:p>
        </p:txBody>
      </p:sp>
      <p:sp>
        <p:nvSpPr>
          <p:cNvPr id="5" name="Segnaposto piè di pagina 4"/>
          <p:cNvSpPr>
            <a:spLocks noGrp="1"/>
          </p:cNvSpPr>
          <p:nvPr>
            <p:ph type="ftr" sz="quarter" idx="11"/>
          </p:nvPr>
        </p:nvSpPr>
        <p:spPr/>
        <p:txBody>
          <a:bodyPr/>
          <a:lstStyle/>
          <a:p>
            <a:r>
              <a:rPr lang="el-GR" smtClean="0"/>
              <a:t>Ἀποκάλυψις</a:t>
            </a:r>
            <a:endParaRPr lang="it-IT"/>
          </a:p>
        </p:txBody>
      </p:sp>
      <p:sp>
        <p:nvSpPr>
          <p:cNvPr id="6" name="Segnaposto numero diapositiva 5"/>
          <p:cNvSpPr>
            <a:spLocks noGrp="1"/>
          </p:cNvSpPr>
          <p:nvPr>
            <p:ph type="sldNum" sz="quarter" idx="12"/>
          </p:nvPr>
        </p:nvSpPr>
        <p:spPr/>
        <p:txBody>
          <a:bodyPr/>
          <a:lstStyle/>
          <a:p>
            <a:fld id="{BBB6D44B-BC48-452A-8C26-4F5493553EC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2723A6F-EB6D-4C70-A961-4317CE24DB11}" type="datetime1">
              <a:rPr lang="it-IT" smtClean="0"/>
              <a:t>13/10/2018</a:t>
            </a:fld>
            <a:endParaRPr lang="it-IT"/>
          </a:p>
        </p:txBody>
      </p:sp>
      <p:sp>
        <p:nvSpPr>
          <p:cNvPr id="5" name="Segnaposto piè di pagina 4"/>
          <p:cNvSpPr>
            <a:spLocks noGrp="1"/>
          </p:cNvSpPr>
          <p:nvPr>
            <p:ph type="ftr" sz="quarter" idx="11"/>
          </p:nvPr>
        </p:nvSpPr>
        <p:spPr/>
        <p:txBody>
          <a:bodyPr/>
          <a:lstStyle/>
          <a:p>
            <a:r>
              <a:rPr lang="el-GR" smtClean="0"/>
              <a:t>Ἀποκάλυψις</a:t>
            </a:r>
            <a:endParaRPr lang="it-IT"/>
          </a:p>
        </p:txBody>
      </p:sp>
      <p:sp>
        <p:nvSpPr>
          <p:cNvPr id="6" name="Segnaposto numero diapositiva 5"/>
          <p:cNvSpPr>
            <a:spLocks noGrp="1"/>
          </p:cNvSpPr>
          <p:nvPr>
            <p:ph type="sldNum" sz="quarter" idx="12"/>
          </p:nvPr>
        </p:nvSpPr>
        <p:spPr/>
        <p:txBody>
          <a:bodyPr/>
          <a:lstStyle/>
          <a:p>
            <a:fld id="{BBB6D44B-BC48-452A-8C26-4F5493553EC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058544-7B25-43A8-A75F-6ED5B3F9606E}" type="datetime1">
              <a:rPr lang="it-IT" smtClean="0"/>
              <a:t>13/10/2018</a:t>
            </a:fld>
            <a:endParaRPr lang="it-IT"/>
          </a:p>
        </p:txBody>
      </p:sp>
      <p:sp>
        <p:nvSpPr>
          <p:cNvPr id="5" name="Segnaposto piè di pagina 4"/>
          <p:cNvSpPr>
            <a:spLocks noGrp="1"/>
          </p:cNvSpPr>
          <p:nvPr>
            <p:ph type="ftr" sz="quarter" idx="11"/>
          </p:nvPr>
        </p:nvSpPr>
        <p:spPr/>
        <p:txBody>
          <a:bodyPr/>
          <a:lstStyle/>
          <a:p>
            <a:r>
              <a:rPr lang="el-GR" smtClean="0"/>
              <a:t>Ἀποκάλυψις</a:t>
            </a:r>
            <a:endParaRPr lang="it-IT"/>
          </a:p>
        </p:txBody>
      </p:sp>
      <p:sp>
        <p:nvSpPr>
          <p:cNvPr id="6" name="Segnaposto numero diapositiva 5"/>
          <p:cNvSpPr>
            <a:spLocks noGrp="1"/>
          </p:cNvSpPr>
          <p:nvPr>
            <p:ph type="sldNum" sz="quarter" idx="12"/>
          </p:nvPr>
        </p:nvSpPr>
        <p:spPr/>
        <p:txBody>
          <a:bodyPr/>
          <a:lstStyle/>
          <a:p>
            <a:fld id="{BBB6D44B-BC48-452A-8C26-4F5493553EC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813320B-FD4C-4FD0-8A25-F85032A476B9}" type="datetime1">
              <a:rPr lang="it-IT" smtClean="0"/>
              <a:t>13/10/2018</a:t>
            </a:fld>
            <a:endParaRPr lang="it-IT"/>
          </a:p>
        </p:txBody>
      </p:sp>
      <p:sp>
        <p:nvSpPr>
          <p:cNvPr id="5" name="Segnaposto piè di pagina 4"/>
          <p:cNvSpPr>
            <a:spLocks noGrp="1"/>
          </p:cNvSpPr>
          <p:nvPr>
            <p:ph type="ftr" sz="quarter" idx="11"/>
          </p:nvPr>
        </p:nvSpPr>
        <p:spPr/>
        <p:txBody>
          <a:bodyPr/>
          <a:lstStyle/>
          <a:p>
            <a:r>
              <a:rPr lang="el-GR" smtClean="0"/>
              <a:t>Ἀποκάλυψις</a:t>
            </a:r>
            <a:endParaRPr lang="it-IT"/>
          </a:p>
        </p:txBody>
      </p:sp>
      <p:sp>
        <p:nvSpPr>
          <p:cNvPr id="6" name="Segnaposto numero diapositiva 5"/>
          <p:cNvSpPr>
            <a:spLocks noGrp="1"/>
          </p:cNvSpPr>
          <p:nvPr>
            <p:ph type="sldNum" sz="quarter" idx="12"/>
          </p:nvPr>
        </p:nvSpPr>
        <p:spPr/>
        <p:txBody>
          <a:bodyPr/>
          <a:lstStyle/>
          <a:p>
            <a:fld id="{BBB6D44B-BC48-452A-8C26-4F5493553EC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57B97B2-52C1-4845-B6C6-CE38EA26BCA7}" type="datetime1">
              <a:rPr lang="it-IT" smtClean="0"/>
              <a:t>13/10/2018</a:t>
            </a:fld>
            <a:endParaRPr lang="it-IT"/>
          </a:p>
        </p:txBody>
      </p:sp>
      <p:sp>
        <p:nvSpPr>
          <p:cNvPr id="6" name="Segnaposto piè di pagina 5"/>
          <p:cNvSpPr>
            <a:spLocks noGrp="1"/>
          </p:cNvSpPr>
          <p:nvPr>
            <p:ph type="ftr" sz="quarter" idx="11"/>
          </p:nvPr>
        </p:nvSpPr>
        <p:spPr/>
        <p:txBody>
          <a:bodyPr/>
          <a:lstStyle/>
          <a:p>
            <a:r>
              <a:rPr lang="el-GR" smtClean="0"/>
              <a:t>Ἀποκάλυψις</a:t>
            </a:r>
            <a:endParaRPr lang="it-IT"/>
          </a:p>
        </p:txBody>
      </p:sp>
      <p:sp>
        <p:nvSpPr>
          <p:cNvPr id="7" name="Segnaposto numero diapositiva 6"/>
          <p:cNvSpPr>
            <a:spLocks noGrp="1"/>
          </p:cNvSpPr>
          <p:nvPr>
            <p:ph type="sldNum" sz="quarter" idx="12"/>
          </p:nvPr>
        </p:nvSpPr>
        <p:spPr/>
        <p:txBody>
          <a:bodyPr/>
          <a:lstStyle/>
          <a:p>
            <a:fld id="{BBB6D44B-BC48-452A-8C26-4F5493553EC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03D9D70-E5D6-437B-8EB1-7F3809E33406}" type="datetime1">
              <a:rPr lang="it-IT" smtClean="0"/>
              <a:t>13/10/2018</a:t>
            </a:fld>
            <a:endParaRPr lang="it-IT"/>
          </a:p>
        </p:txBody>
      </p:sp>
      <p:sp>
        <p:nvSpPr>
          <p:cNvPr id="8" name="Segnaposto piè di pagina 7"/>
          <p:cNvSpPr>
            <a:spLocks noGrp="1"/>
          </p:cNvSpPr>
          <p:nvPr>
            <p:ph type="ftr" sz="quarter" idx="11"/>
          </p:nvPr>
        </p:nvSpPr>
        <p:spPr/>
        <p:txBody>
          <a:bodyPr/>
          <a:lstStyle/>
          <a:p>
            <a:r>
              <a:rPr lang="el-GR" smtClean="0"/>
              <a:t>Ἀποκάλυψις</a:t>
            </a:r>
            <a:endParaRPr lang="it-IT"/>
          </a:p>
        </p:txBody>
      </p:sp>
      <p:sp>
        <p:nvSpPr>
          <p:cNvPr id="9" name="Segnaposto numero diapositiva 8"/>
          <p:cNvSpPr>
            <a:spLocks noGrp="1"/>
          </p:cNvSpPr>
          <p:nvPr>
            <p:ph type="sldNum" sz="quarter" idx="12"/>
          </p:nvPr>
        </p:nvSpPr>
        <p:spPr/>
        <p:txBody>
          <a:bodyPr/>
          <a:lstStyle/>
          <a:p>
            <a:fld id="{BBB6D44B-BC48-452A-8C26-4F5493553EC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533C9D4-DC28-4057-B996-4DC6CABD1CD4}" type="datetime1">
              <a:rPr lang="it-IT" smtClean="0"/>
              <a:t>13/10/2018</a:t>
            </a:fld>
            <a:endParaRPr lang="it-IT"/>
          </a:p>
        </p:txBody>
      </p:sp>
      <p:sp>
        <p:nvSpPr>
          <p:cNvPr id="4" name="Segnaposto piè di pagina 3"/>
          <p:cNvSpPr>
            <a:spLocks noGrp="1"/>
          </p:cNvSpPr>
          <p:nvPr>
            <p:ph type="ftr" sz="quarter" idx="11"/>
          </p:nvPr>
        </p:nvSpPr>
        <p:spPr/>
        <p:txBody>
          <a:bodyPr/>
          <a:lstStyle/>
          <a:p>
            <a:r>
              <a:rPr lang="el-GR" smtClean="0"/>
              <a:t>Ἀποκάλυψις</a:t>
            </a:r>
            <a:endParaRPr lang="it-IT"/>
          </a:p>
        </p:txBody>
      </p:sp>
      <p:sp>
        <p:nvSpPr>
          <p:cNvPr id="5" name="Segnaposto numero diapositiva 4"/>
          <p:cNvSpPr>
            <a:spLocks noGrp="1"/>
          </p:cNvSpPr>
          <p:nvPr>
            <p:ph type="sldNum" sz="quarter" idx="12"/>
          </p:nvPr>
        </p:nvSpPr>
        <p:spPr/>
        <p:txBody>
          <a:bodyPr/>
          <a:lstStyle/>
          <a:p>
            <a:fld id="{BBB6D44B-BC48-452A-8C26-4F5493553EC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421421A-002A-4D10-8590-CBE7E1F5A7EB}" type="datetime1">
              <a:rPr lang="it-IT" smtClean="0"/>
              <a:t>13/10/2018</a:t>
            </a:fld>
            <a:endParaRPr lang="it-IT"/>
          </a:p>
        </p:txBody>
      </p:sp>
      <p:sp>
        <p:nvSpPr>
          <p:cNvPr id="3" name="Segnaposto piè di pagina 2"/>
          <p:cNvSpPr>
            <a:spLocks noGrp="1"/>
          </p:cNvSpPr>
          <p:nvPr>
            <p:ph type="ftr" sz="quarter" idx="11"/>
          </p:nvPr>
        </p:nvSpPr>
        <p:spPr/>
        <p:txBody>
          <a:bodyPr/>
          <a:lstStyle/>
          <a:p>
            <a:r>
              <a:rPr lang="el-GR" smtClean="0"/>
              <a:t>Ἀποκάλυψις</a:t>
            </a:r>
            <a:endParaRPr lang="it-IT"/>
          </a:p>
        </p:txBody>
      </p:sp>
      <p:sp>
        <p:nvSpPr>
          <p:cNvPr id="4" name="Segnaposto numero diapositiva 3"/>
          <p:cNvSpPr>
            <a:spLocks noGrp="1"/>
          </p:cNvSpPr>
          <p:nvPr>
            <p:ph type="sldNum" sz="quarter" idx="12"/>
          </p:nvPr>
        </p:nvSpPr>
        <p:spPr/>
        <p:txBody>
          <a:bodyPr/>
          <a:lstStyle/>
          <a:p>
            <a:fld id="{BBB6D44B-BC48-452A-8C26-4F5493553EC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CE3C2C5-CDAE-4132-89AE-EC75640394EB}" type="datetime1">
              <a:rPr lang="it-IT" smtClean="0"/>
              <a:t>13/10/2018</a:t>
            </a:fld>
            <a:endParaRPr lang="it-IT"/>
          </a:p>
        </p:txBody>
      </p:sp>
      <p:sp>
        <p:nvSpPr>
          <p:cNvPr id="6" name="Segnaposto piè di pagina 5"/>
          <p:cNvSpPr>
            <a:spLocks noGrp="1"/>
          </p:cNvSpPr>
          <p:nvPr>
            <p:ph type="ftr" sz="quarter" idx="11"/>
          </p:nvPr>
        </p:nvSpPr>
        <p:spPr/>
        <p:txBody>
          <a:bodyPr/>
          <a:lstStyle/>
          <a:p>
            <a:r>
              <a:rPr lang="el-GR" smtClean="0"/>
              <a:t>Ἀποκάλυψις</a:t>
            </a:r>
            <a:endParaRPr lang="it-IT"/>
          </a:p>
        </p:txBody>
      </p:sp>
      <p:sp>
        <p:nvSpPr>
          <p:cNvPr id="7" name="Segnaposto numero diapositiva 6"/>
          <p:cNvSpPr>
            <a:spLocks noGrp="1"/>
          </p:cNvSpPr>
          <p:nvPr>
            <p:ph type="sldNum" sz="quarter" idx="12"/>
          </p:nvPr>
        </p:nvSpPr>
        <p:spPr/>
        <p:txBody>
          <a:bodyPr/>
          <a:lstStyle/>
          <a:p>
            <a:fld id="{BBB6D44B-BC48-452A-8C26-4F5493553EC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19BF3E5-09F0-4B74-AFB1-B97C2F229EC3}" type="datetime1">
              <a:rPr lang="it-IT" smtClean="0"/>
              <a:t>13/10/2018</a:t>
            </a:fld>
            <a:endParaRPr lang="it-IT"/>
          </a:p>
        </p:txBody>
      </p:sp>
      <p:sp>
        <p:nvSpPr>
          <p:cNvPr id="6" name="Segnaposto piè di pagina 5"/>
          <p:cNvSpPr>
            <a:spLocks noGrp="1"/>
          </p:cNvSpPr>
          <p:nvPr>
            <p:ph type="ftr" sz="quarter" idx="11"/>
          </p:nvPr>
        </p:nvSpPr>
        <p:spPr/>
        <p:txBody>
          <a:bodyPr/>
          <a:lstStyle/>
          <a:p>
            <a:r>
              <a:rPr lang="el-GR" smtClean="0"/>
              <a:t>Ἀποκάλυψις</a:t>
            </a:r>
            <a:endParaRPr lang="it-IT"/>
          </a:p>
        </p:txBody>
      </p:sp>
      <p:sp>
        <p:nvSpPr>
          <p:cNvPr id="7" name="Segnaposto numero diapositiva 6"/>
          <p:cNvSpPr>
            <a:spLocks noGrp="1"/>
          </p:cNvSpPr>
          <p:nvPr>
            <p:ph type="sldNum" sz="quarter" idx="12"/>
          </p:nvPr>
        </p:nvSpPr>
        <p:spPr/>
        <p:txBody>
          <a:bodyPr/>
          <a:lstStyle/>
          <a:p>
            <a:fld id="{BBB6D44B-BC48-452A-8C26-4F5493553EC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16CB7-C267-4BDB-8E79-9BFDFD40043B}" type="datetime1">
              <a:rPr lang="it-IT" smtClean="0"/>
              <a:t>13/10/2018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Ἀποκάλυψις</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6D44B-BC48-452A-8C26-4F5493553EC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79712" y="2564904"/>
            <a:ext cx="5760640" cy="4680520"/>
          </a:xfrm>
        </p:spPr>
        <p:txBody>
          <a:bodyPr>
            <a:normAutofit/>
          </a:bodyPr>
          <a:lstStyle/>
          <a:p>
            <a:r>
              <a:rPr lang="it-IT" dirty="0" smtClean="0"/>
              <a:t/>
            </a:r>
            <a:br>
              <a:rPr lang="it-IT" dirty="0" smtClean="0"/>
            </a:br>
            <a:r>
              <a:rPr lang="el-GR" sz="6600" dirty="0">
                <a:latin typeface="Times New Roman" panose="02020603050405020304" pitchFamily="18" charset="0"/>
                <a:cs typeface="Times New Roman" panose="02020603050405020304" pitchFamily="18" charset="0"/>
              </a:rPr>
              <a:t>Ἀποκάλυψις</a:t>
            </a:r>
            <a:endParaRPr lang="it-IT" sz="6600"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251520" y="5446964"/>
            <a:ext cx="5760640" cy="1222395"/>
          </a:xfrm>
        </p:spPr>
        <p:txBody>
          <a:bodyPr>
            <a:normAutofit/>
          </a:bodyPr>
          <a:lstStyle/>
          <a:p>
            <a:endParaRPr lang="it-IT" dirty="0" smtClean="0">
              <a:solidFill>
                <a:schemeClr val="tx1"/>
              </a:solidFill>
            </a:endParaRPr>
          </a:p>
          <a:p>
            <a:r>
              <a:rPr lang="it-IT" dirty="0" smtClean="0">
                <a:solidFill>
                  <a:schemeClr val="tx1"/>
                </a:solidFill>
              </a:rPr>
              <a:t>don Manuel Marciello Beltrami</a:t>
            </a:r>
          </a:p>
          <a:p>
            <a:endParaRPr lang="it-IT" dirty="0">
              <a:solidFill>
                <a:schemeClr val="tx1"/>
              </a:solidFill>
            </a:endParaRPr>
          </a:p>
        </p:txBody>
      </p:sp>
      <p:sp>
        <p:nvSpPr>
          <p:cNvPr id="7" name="CasellaDiTesto 6"/>
          <p:cNvSpPr txBox="1"/>
          <p:nvPr/>
        </p:nvSpPr>
        <p:spPr>
          <a:xfrm>
            <a:off x="323528" y="620688"/>
            <a:ext cx="5184576" cy="646331"/>
          </a:xfrm>
          <a:prstGeom prst="rect">
            <a:avLst/>
          </a:prstGeom>
          <a:noFill/>
        </p:spPr>
        <p:txBody>
          <a:bodyPr wrap="square" rtlCol="0">
            <a:spAutoFit/>
          </a:bodyPr>
          <a:lstStyle/>
          <a:p>
            <a:endParaRPr lang="it-IT" dirty="0" smtClean="0"/>
          </a:p>
          <a:p>
            <a:endParaRPr lang="it-IT" dirty="0" smtClean="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24429"/>
            <a:ext cx="6609987" cy="44886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I simboli dell’Apocalisse (6)</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10</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1384995"/>
          </a:xfrm>
          <a:prstGeom prst="rect">
            <a:avLst/>
          </a:prstGeom>
          <a:noFill/>
        </p:spPr>
        <p:txBody>
          <a:bodyPr wrap="square" rtlCol="0">
            <a:spAutoFit/>
          </a:bodyPr>
          <a:lstStyle/>
          <a:p>
            <a:r>
              <a:rPr lang="it-IT" sz="2800" i="1" dirty="0" smtClean="0"/>
              <a:t>Simbolismo delle pietre preziose</a:t>
            </a:r>
            <a:r>
              <a:rPr lang="it-IT" sz="2800" dirty="0" smtClean="0"/>
              <a:t>: sicuramente l’autore dell’Apocalisse adorava le pietre preziose!!</a:t>
            </a:r>
            <a:endParaRPr lang="it-IT" sz="2800" i="1" dirty="0" smtClean="0"/>
          </a:p>
          <a:p>
            <a:pPr lvl="1">
              <a:buFont typeface="Arial" pitchFamily="34" charset="0"/>
              <a:buChar char="•"/>
            </a:pPr>
            <a:endParaRPr lang="it-IT" sz="2800" dirty="0"/>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420888"/>
            <a:ext cx="6667500" cy="3829050"/>
          </a:xfrm>
          <a:prstGeom prst="rect">
            <a:avLst/>
          </a:prstGeom>
        </p:spPr>
      </p:pic>
    </p:spTree>
    <p:extLst>
      <p:ext uri="{BB962C8B-B14F-4D97-AF65-F5344CB8AC3E}">
        <p14:creationId xmlns:p14="http://schemas.microsoft.com/office/powerpoint/2010/main" val="938114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Un’ultima avvertenza…</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11</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3539430"/>
          </a:xfrm>
          <a:prstGeom prst="rect">
            <a:avLst/>
          </a:prstGeom>
          <a:noFill/>
        </p:spPr>
        <p:txBody>
          <a:bodyPr wrap="square" rtlCol="0">
            <a:spAutoFit/>
          </a:bodyPr>
          <a:lstStyle/>
          <a:p>
            <a:r>
              <a:rPr lang="it-IT" sz="2800" dirty="0" smtClean="0"/>
              <a:t>Bisogna avere una buona conoscenza dell’AT per leggere l’Apocalisse!!</a:t>
            </a:r>
          </a:p>
          <a:p>
            <a:pPr lvl="2"/>
            <a:endParaRPr lang="it-IT" sz="2800" dirty="0" smtClean="0"/>
          </a:p>
          <a:p>
            <a:pPr marL="1371600" lvl="2" indent="-457200">
              <a:buFont typeface="Arial" panose="020B0604020202020204" pitchFamily="34" charset="0"/>
              <a:buChar char="•"/>
            </a:pPr>
            <a:endParaRPr lang="it-IT" sz="2800" dirty="0" smtClean="0"/>
          </a:p>
          <a:p>
            <a:pPr marL="1371600" lvl="2" indent="-457200">
              <a:buFont typeface="Arial" panose="020B0604020202020204" pitchFamily="34" charset="0"/>
              <a:buChar char="•"/>
            </a:pPr>
            <a:endParaRPr lang="it-IT" sz="2800" dirty="0" smtClean="0"/>
          </a:p>
          <a:p>
            <a:endParaRPr lang="it-IT" sz="2800" i="1" dirty="0"/>
          </a:p>
          <a:p>
            <a:endParaRPr lang="it-IT" sz="2800" i="1" dirty="0" smtClean="0"/>
          </a:p>
          <a:p>
            <a:pPr lvl="1">
              <a:buFont typeface="Arial" pitchFamily="34" charset="0"/>
              <a:buChar char="•"/>
            </a:pPr>
            <a:endParaRPr lang="it-IT" sz="2800" dirty="0"/>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2348880"/>
            <a:ext cx="5796136" cy="3634177"/>
          </a:xfrm>
          <a:prstGeom prst="rect">
            <a:avLst/>
          </a:prstGeom>
        </p:spPr>
      </p:pic>
    </p:spTree>
    <p:extLst>
      <p:ext uri="{BB962C8B-B14F-4D97-AF65-F5344CB8AC3E}">
        <p14:creationId xmlns:p14="http://schemas.microsoft.com/office/powerpoint/2010/main" val="1097217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Apocalisse 1, 1-3</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12</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1938992"/>
          </a:xfrm>
          <a:prstGeom prst="rect">
            <a:avLst/>
          </a:prstGeom>
          <a:noFill/>
        </p:spPr>
        <p:txBody>
          <a:bodyPr wrap="square" rtlCol="0">
            <a:spAutoFit/>
          </a:bodyPr>
          <a:lstStyle/>
          <a:p>
            <a:r>
              <a:rPr lang="it-IT" sz="2000" smtClean="0"/>
              <a:t>«Apocalisse </a:t>
            </a:r>
            <a:r>
              <a:rPr lang="it-IT" sz="2000" dirty="0"/>
              <a:t>di Gesù Cristo, al quale Dio la consegnò per mostrare ai suoi servi le cose che dovranno accadere tra breve. Ed egli la manifestò, inviandola per mezzo del suo angelo al suo servo Giovanni, il quale attesta la parola di Dio e la testimonianza di Gesù Cristo, riferendo ciò che ha visto. Beato chi legge e beati coloro che ascoltano le parole di questa profezia e custodiscono le cose che vi sono scritte: il tempo infatti è vicino</a:t>
            </a:r>
            <a:r>
              <a:rPr lang="it-IT" sz="2000" dirty="0" smtClean="0"/>
              <a:t>».</a:t>
            </a:r>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68" y="3711808"/>
            <a:ext cx="8543366" cy="2224835"/>
          </a:xfrm>
          <a:prstGeom prst="rect">
            <a:avLst/>
          </a:prstGeom>
        </p:spPr>
      </p:pic>
    </p:spTree>
    <p:extLst>
      <p:ext uri="{BB962C8B-B14F-4D97-AF65-F5344CB8AC3E}">
        <p14:creationId xmlns:p14="http://schemas.microsoft.com/office/powerpoint/2010/main" val="1614522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352985"/>
            <a:ext cx="4219228" cy="2808800"/>
          </a:xfrm>
          <a:prstGeom prst="rect">
            <a:avLst/>
          </a:prstGeom>
        </p:spPr>
      </p:pic>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Apocalisse 1, 1-3</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13</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4401205"/>
          </a:xfrm>
          <a:prstGeom prst="rect">
            <a:avLst/>
          </a:prstGeom>
          <a:noFill/>
        </p:spPr>
        <p:txBody>
          <a:bodyPr wrap="square" rtlCol="0">
            <a:spAutoFit/>
          </a:bodyPr>
          <a:lstStyle/>
          <a:p>
            <a:r>
              <a:rPr lang="it-IT" sz="2000" dirty="0" smtClean="0"/>
              <a:t>«</a:t>
            </a:r>
            <a:r>
              <a:rPr lang="it-IT" sz="2000" b="1" dirty="0" smtClean="0">
                <a:solidFill>
                  <a:srgbClr val="FF0000"/>
                </a:solidFill>
              </a:rPr>
              <a:t>Apocalisse</a:t>
            </a:r>
            <a:r>
              <a:rPr lang="it-IT" sz="2000" dirty="0" smtClean="0"/>
              <a:t> </a:t>
            </a:r>
            <a:r>
              <a:rPr lang="it-IT" sz="2000" dirty="0"/>
              <a:t>di Gesù Cristo, al quale Dio la consegnò per mostrare ai suoi servi le cose che dovranno accadere tra breve. Ed egli la manifestò, inviandola per mezzo del suo angelo al suo servo Giovanni, il quale attesta la parola di Dio e la testimonianza di Gesù Cristo, riferendo ciò che ha visto. Beato chi legge e beati coloro che ascoltano le parole di questa profezia e custodiscono le cose che vi sono scritte: il tempo infatti è vicino</a:t>
            </a:r>
            <a:r>
              <a:rPr lang="it-IT" sz="2000" dirty="0" smtClean="0"/>
              <a:t>».</a:t>
            </a:r>
          </a:p>
          <a:p>
            <a:endParaRPr lang="it-IT" sz="2000" dirty="0"/>
          </a:p>
          <a:p>
            <a:pPr marL="342900" indent="-342900">
              <a:buFont typeface="Arial" panose="020B0604020202020204" pitchFamily="34" charset="0"/>
              <a:buChar char="•"/>
            </a:pPr>
            <a:r>
              <a:rPr lang="it-IT" sz="2000" dirty="0"/>
              <a:t>“Apocalisse” deriva dal verbo greco </a:t>
            </a:r>
            <a:r>
              <a:rPr lang="it-IT" sz="2000" dirty="0" smtClean="0"/>
              <a:t/>
            </a:r>
            <a:br>
              <a:rPr lang="it-IT" sz="2000" dirty="0" smtClean="0"/>
            </a:br>
            <a:r>
              <a:rPr lang="it-IT" sz="2000" dirty="0" smtClean="0"/>
              <a:t>“</a:t>
            </a:r>
            <a:r>
              <a:rPr lang="it-IT" sz="2000" dirty="0"/>
              <a:t>Apo-</a:t>
            </a:r>
            <a:r>
              <a:rPr lang="it-IT" sz="2000" dirty="0" err="1"/>
              <a:t>kalyptein</a:t>
            </a:r>
            <a:r>
              <a:rPr lang="it-IT" sz="2000" dirty="0"/>
              <a:t>” che significa “alzare </a:t>
            </a:r>
            <a:r>
              <a:rPr lang="it-IT" sz="2000" dirty="0" smtClean="0"/>
              <a:t/>
            </a:r>
            <a:br>
              <a:rPr lang="it-IT" sz="2000" dirty="0" smtClean="0"/>
            </a:br>
            <a:r>
              <a:rPr lang="it-IT" sz="2000" dirty="0" smtClean="0"/>
              <a:t>il </a:t>
            </a:r>
            <a:r>
              <a:rPr lang="it-IT" sz="2000" dirty="0"/>
              <a:t>velo”: è mostrare, quindi, ciò che </a:t>
            </a:r>
            <a:r>
              <a:rPr lang="it-IT" sz="2000" dirty="0" smtClean="0"/>
              <a:t/>
            </a:r>
            <a:br>
              <a:rPr lang="it-IT" sz="2000" dirty="0" smtClean="0"/>
            </a:br>
            <a:r>
              <a:rPr lang="it-IT" sz="2000" dirty="0" smtClean="0"/>
              <a:t>sta </a:t>
            </a:r>
            <a:r>
              <a:rPr lang="it-IT" sz="2000" dirty="0"/>
              <a:t>sotto (o dietro) il velo… </a:t>
            </a:r>
            <a:r>
              <a:rPr lang="it-IT" sz="2000" dirty="0" smtClean="0"/>
              <a:t>Tolgo</a:t>
            </a:r>
            <a:br>
              <a:rPr lang="it-IT" sz="2000" dirty="0" smtClean="0"/>
            </a:br>
            <a:r>
              <a:rPr lang="it-IT" sz="2000" dirty="0" smtClean="0"/>
              <a:t> </a:t>
            </a:r>
            <a:r>
              <a:rPr lang="it-IT" sz="2000" dirty="0"/>
              <a:t>quell’impedimento che mi </a:t>
            </a:r>
            <a:r>
              <a:rPr lang="it-IT" sz="2000" dirty="0" smtClean="0"/>
              <a:t/>
            </a:r>
            <a:br>
              <a:rPr lang="it-IT" sz="2000" dirty="0" smtClean="0"/>
            </a:br>
            <a:r>
              <a:rPr lang="it-IT" sz="2000" dirty="0" smtClean="0"/>
              <a:t>permetterà </a:t>
            </a:r>
            <a:r>
              <a:rPr lang="it-IT" sz="2000" dirty="0"/>
              <a:t>di vedere “cose nascoste” </a:t>
            </a:r>
            <a:r>
              <a:rPr lang="it-IT" sz="2000" dirty="0" smtClean="0"/>
              <a:t/>
            </a:r>
            <a:br>
              <a:rPr lang="it-IT" sz="2000" dirty="0" smtClean="0"/>
            </a:br>
            <a:r>
              <a:rPr lang="it-IT" sz="2000" dirty="0" smtClean="0"/>
              <a:t>eppur </a:t>
            </a:r>
            <a:r>
              <a:rPr lang="it-IT" sz="2000" dirty="0"/>
              <a:t>presenti… </a:t>
            </a:r>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spTree>
    <p:extLst>
      <p:ext uri="{BB962C8B-B14F-4D97-AF65-F5344CB8AC3E}">
        <p14:creationId xmlns:p14="http://schemas.microsoft.com/office/powerpoint/2010/main" val="3950612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Apocalisse 1, 1-3</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14</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4093428"/>
          </a:xfrm>
          <a:prstGeom prst="rect">
            <a:avLst/>
          </a:prstGeom>
          <a:noFill/>
        </p:spPr>
        <p:txBody>
          <a:bodyPr wrap="square" rtlCol="0">
            <a:spAutoFit/>
          </a:bodyPr>
          <a:lstStyle/>
          <a:p>
            <a:r>
              <a:rPr lang="it-IT" sz="2000" dirty="0" smtClean="0"/>
              <a:t>«Apocalisse </a:t>
            </a:r>
            <a:r>
              <a:rPr lang="it-IT" sz="2000" b="1" dirty="0">
                <a:solidFill>
                  <a:srgbClr val="FF0000"/>
                </a:solidFill>
              </a:rPr>
              <a:t>di Gesù Cristo</a:t>
            </a:r>
            <a:r>
              <a:rPr lang="it-IT" sz="2000" dirty="0"/>
              <a:t>, al quale Dio la consegnò per mostrare ai suoi servi le cose che dovranno accadere tra breve. Ed egli la manifestò, inviandola per mezzo del suo angelo al suo servo Giovanni, il quale attesta la parola di Dio e la testimonianza di Gesù Cristo, riferendo ciò che ha visto. Beato chi legge e beati coloro che ascoltano le parole di questa profezia e custodiscono le cose che vi sono scritte: il tempo infatti è vicino</a:t>
            </a:r>
            <a:r>
              <a:rPr lang="it-IT" sz="2000" dirty="0" smtClean="0"/>
              <a:t>».</a:t>
            </a:r>
          </a:p>
          <a:p>
            <a:endParaRPr lang="it-IT" sz="2000" dirty="0"/>
          </a:p>
          <a:p>
            <a:pPr marL="342900" indent="-342900">
              <a:buFont typeface="Arial" panose="020B0604020202020204" pitchFamily="34" charset="0"/>
              <a:buChar char="•"/>
            </a:pPr>
            <a:r>
              <a:rPr lang="it-IT" sz="2000" dirty="0"/>
              <a:t>è genitivo oggettivo o soggettivo? E’ Gesù Cristo, </a:t>
            </a:r>
            <a:r>
              <a:rPr lang="it-IT" sz="2000" dirty="0" smtClean="0"/>
              <a:t/>
            </a:r>
            <a:br>
              <a:rPr lang="it-IT" sz="2000" dirty="0" smtClean="0"/>
            </a:br>
            <a:r>
              <a:rPr lang="it-IT" sz="2000" dirty="0" smtClean="0"/>
              <a:t>cioè</a:t>
            </a:r>
            <a:r>
              <a:rPr lang="it-IT" sz="2000" dirty="0"/>
              <a:t>, </a:t>
            </a:r>
            <a:r>
              <a:rPr lang="it-IT" sz="2000" dirty="0" smtClean="0"/>
              <a:t>che </a:t>
            </a:r>
            <a:r>
              <a:rPr lang="it-IT" sz="2000" dirty="0"/>
              <a:t>“alza il velo” o l’alzare il velo è su di lui? </a:t>
            </a:r>
            <a:r>
              <a:rPr lang="it-IT" sz="2000" dirty="0" smtClean="0"/>
              <a:t/>
            </a:r>
            <a:br>
              <a:rPr lang="it-IT" sz="2000" dirty="0" smtClean="0"/>
            </a:br>
            <a:r>
              <a:rPr lang="it-IT" sz="2000" dirty="0" smtClean="0"/>
              <a:t>Il </a:t>
            </a:r>
            <a:r>
              <a:rPr lang="it-IT" sz="2000" dirty="0"/>
              <a:t>testo non ci dà la possibilità di scegliere!! </a:t>
            </a:r>
            <a:r>
              <a:rPr lang="it-IT" sz="2000" dirty="0" smtClean="0"/>
              <a:t/>
            </a:r>
            <a:br>
              <a:rPr lang="it-IT" sz="2000" dirty="0" smtClean="0"/>
            </a:br>
            <a:r>
              <a:rPr lang="it-IT" sz="2000" dirty="0" smtClean="0"/>
              <a:t>Ed </a:t>
            </a:r>
            <a:r>
              <a:rPr lang="it-IT" sz="2000" dirty="0"/>
              <a:t>è importante tenere le due possibilità: perché è </a:t>
            </a:r>
            <a:r>
              <a:rPr lang="it-IT" sz="2000" dirty="0" smtClean="0"/>
              <a:t/>
            </a:r>
            <a:br>
              <a:rPr lang="it-IT" sz="2000" dirty="0" smtClean="0"/>
            </a:br>
            <a:r>
              <a:rPr lang="it-IT" sz="2000" dirty="0" smtClean="0"/>
              <a:t>sempre </a:t>
            </a:r>
            <a:r>
              <a:rPr lang="it-IT" sz="2000" dirty="0"/>
              <a:t>vero, nella Scrittura, che la Rivelazione </a:t>
            </a:r>
            <a:r>
              <a:rPr lang="it-IT" sz="2000" dirty="0" smtClean="0"/>
              <a:t/>
            </a:r>
            <a:br>
              <a:rPr lang="it-IT" sz="2000" dirty="0" smtClean="0"/>
            </a:br>
            <a:r>
              <a:rPr lang="it-IT" sz="2000" dirty="0" smtClean="0"/>
              <a:t>è </a:t>
            </a:r>
            <a:r>
              <a:rPr lang="it-IT" sz="2000" dirty="0"/>
              <a:t>innanzitutto Gesù e, poi, “su” Gesù</a:t>
            </a:r>
            <a:r>
              <a:rPr lang="it-IT" sz="2000" dirty="0" smtClean="0"/>
              <a:t>…</a:t>
            </a:r>
            <a:endParaRPr lang="it-IT" sz="2000" dirty="0"/>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264263"/>
            <a:ext cx="3118568" cy="2823947"/>
          </a:xfrm>
          <a:prstGeom prst="rect">
            <a:avLst/>
          </a:prstGeom>
        </p:spPr>
      </p:pic>
    </p:spTree>
    <p:extLst>
      <p:ext uri="{BB962C8B-B14F-4D97-AF65-F5344CB8AC3E}">
        <p14:creationId xmlns:p14="http://schemas.microsoft.com/office/powerpoint/2010/main" val="3848911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Apocalisse 1, 1-3</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15</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3785652"/>
          </a:xfrm>
          <a:prstGeom prst="rect">
            <a:avLst/>
          </a:prstGeom>
          <a:noFill/>
        </p:spPr>
        <p:txBody>
          <a:bodyPr wrap="square" rtlCol="0">
            <a:spAutoFit/>
          </a:bodyPr>
          <a:lstStyle/>
          <a:p>
            <a:r>
              <a:rPr lang="it-IT" sz="2000" dirty="0" smtClean="0"/>
              <a:t>«Apocalisse </a:t>
            </a:r>
            <a:r>
              <a:rPr lang="it-IT" sz="2000" dirty="0"/>
              <a:t>di Gesù Cristo, </a:t>
            </a:r>
            <a:r>
              <a:rPr lang="it-IT" sz="2000" b="1" dirty="0">
                <a:solidFill>
                  <a:srgbClr val="FF0000"/>
                </a:solidFill>
              </a:rPr>
              <a:t>al quale Dio la consegnò </a:t>
            </a:r>
            <a:r>
              <a:rPr lang="it-IT" sz="2000" dirty="0"/>
              <a:t>per mostrare ai suoi servi le cose che dovranno accadere tra breve. Ed egli la manifestò, inviandola per mezzo del suo angelo al suo servo Giovanni, il quale attesta la parola di Dio e la testimonianza di Gesù Cristo, riferendo ciò che ha visto. Beato chi legge e beati coloro che ascoltano le parole di questa profezia e custodiscono le cose che vi sono scritte: il tempo infatti è vicino</a:t>
            </a:r>
            <a:r>
              <a:rPr lang="it-IT" sz="2000" dirty="0" smtClean="0"/>
              <a:t>».</a:t>
            </a:r>
          </a:p>
          <a:p>
            <a:endParaRPr lang="it-IT" sz="2000" dirty="0"/>
          </a:p>
          <a:p>
            <a:pPr marL="342900" indent="-342900">
              <a:buFont typeface="Arial" panose="020B0604020202020204" pitchFamily="34" charset="0"/>
              <a:buChar char="•"/>
            </a:pPr>
            <a:r>
              <a:rPr lang="it-IT" sz="2000" dirty="0"/>
              <a:t>Dio ha dato a Gesù Cristo la possibilità </a:t>
            </a:r>
            <a:r>
              <a:rPr lang="it-IT" sz="2000" dirty="0" smtClean="0"/>
              <a:t/>
            </a:r>
            <a:br>
              <a:rPr lang="it-IT" sz="2000" dirty="0" smtClean="0"/>
            </a:br>
            <a:r>
              <a:rPr lang="it-IT" sz="2000" dirty="0" smtClean="0"/>
              <a:t>di </a:t>
            </a:r>
            <a:r>
              <a:rPr lang="it-IT" sz="2000" dirty="0"/>
              <a:t>“alzare il velo” su Gesù stesso e ha </a:t>
            </a:r>
            <a:r>
              <a:rPr lang="it-IT" sz="2000" dirty="0" smtClean="0"/>
              <a:t/>
            </a:r>
            <a:br>
              <a:rPr lang="it-IT" sz="2000" dirty="0" smtClean="0"/>
            </a:br>
            <a:r>
              <a:rPr lang="it-IT" sz="2000" dirty="0" smtClean="0"/>
              <a:t>dato </a:t>
            </a:r>
            <a:r>
              <a:rPr lang="it-IT" sz="2000" dirty="0"/>
              <a:t>la possibilità che Gesù Cristo </a:t>
            </a:r>
            <a:r>
              <a:rPr lang="it-IT" sz="2000" dirty="0" smtClean="0"/>
              <a:t/>
            </a:r>
            <a:br>
              <a:rPr lang="it-IT" sz="2000" dirty="0" smtClean="0"/>
            </a:br>
            <a:r>
              <a:rPr lang="it-IT" sz="2000" dirty="0" smtClean="0"/>
              <a:t>“</a:t>
            </a:r>
            <a:r>
              <a:rPr lang="it-IT" sz="2000" dirty="0"/>
              <a:t>alzasse il velo” (si mantiene il </a:t>
            </a:r>
            <a:r>
              <a:rPr lang="it-IT" sz="2000" dirty="0" smtClean="0"/>
              <a:t>doppio</a:t>
            </a:r>
            <a:br>
              <a:rPr lang="it-IT" sz="2000" dirty="0" smtClean="0"/>
            </a:br>
            <a:r>
              <a:rPr lang="it-IT" sz="2000" dirty="0" smtClean="0"/>
              <a:t>genitivo </a:t>
            </a:r>
            <a:r>
              <a:rPr lang="it-IT" sz="2000" dirty="0"/>
              <a:t>di prima…)</a:t>
            </a:r>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921" y="3344093"/>
            <a:ext cx="4160567" cy="2769096"/>
          </a:xfrm>
          <a:prstGeom prst="rect">
            <a:avLst/>
          </a:prstGeom>
        </p:spPr>
      </p:pic>
    </p:spTree>
    <p:extLst>
      <p:ext uri="{BB962C8B-B14F-4D97-AF65-F5344CB8AC3E}">
        <p14:creationId xmlns:p14="http://schemas.microsoft.com/office/powerpoint/2010/main" val="2845328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Apocalisse 1, 1-3</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16</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3785652"/>
          </a:xfrm>
          <a:prstGeom prst="rect">
            <a:avLst/>
          </a:prstGeom>
          <a:noFill/>
        </p:spPr>
        <p:txBody>
          <a:bodyPr wrap="square" rtlCol="0">
            <a:spAutoFit/>
          </a:bodyPr>
          <a:lstStyle/>
          <a:p>
            <a:r>
              <a:rPr lang="it-IT" sz="2000" dirty="0" smtClean="0"/>
              <a:t>«Apocalisse </a:t>
            </a:r>
            <a:r>
              <a:rPr lang="it-IT" sz="2000" dirty="0"/>
              <a:t>di Gesù Cristo, al quale Dio la consegnò </a:t>
            </a:r>
            <a:r>
              <a:rPr lang="it-IT" sz="2000" b="1" dirty="0">
                <a:solidFill>
                  <a:srgbClr val="FF0000"/>
                </a:solidFill>
              </a:rPr>
              <a:t>per mostrare ai suoi servi le cose che dovranno accadere tra breve</a:t>
            </a:r>
            <a:r>
              <a:rPr lang="it-IT" sz="2000" dirty="0"/>
              <a:t>. Ed egli la manifestò, inviandola per mezzo del suo angelo al suo servo Giovanni, il quale attesta la parola di Dio e la testimonianza di Gesù Cristo, riferendo ciò che ha visto. Beato chi legge e beati coloro che ascoltano le parole di questa profezia e custodiscono le cose che vi sono scritte: il tempo infatti è vicino</a:t>
            </a:r>
            <a:r>
              <a:rPr lang="it-IT" sz="2000" dirty="0" smtClean="0"/>
              <a:t>».</a:t>
            </a:r>
          </a:p>
          <a:p>
            <a:endParaRPr lang="it-IT" sz="2000" dirty="0"/>
          </a:p>
          <a:p>
            <a:pPr marL="342900" indent="-342900">
              <a:buFont typeface="Arial" panose="020B0604020202020204" pitchFamily="34" charset="0"/>
              <a:buChar char="•"/>
            </a:pPr>
            <a:r>
              <a:rPr lang="it-IT" sz="2000" dirty="0"/>
              <a:t>i servi sono i “servi di Dio”… a loro verranno </a:t>
            </a:r>
            <a:r>
              <a:rPr lang="it-IT" sz="2000" dirty="0" smtClean="0"/>
              <a:t/>
            </a:r>
            <a:br>
              <a:rPr lang="it-IT" sz="2000" dirty="0" smtClean="0"/>
            </a:br>
            <a:r>
              <a:rPr lang="it-IT" sz="2000" dirty="0" smtClean="0"/>
              <a:t>mostrate le </a:t>
            </a:r>
            <a:r>
              <a:rPr lang="it-IT" sz="2000" dirty="0"/>
              <a:t>cose che avvengono e avverranno </a:t>
            </a:r>
            <a:r>
              <a:rPr lang="it-IT" sz="2000" dirty="0" smtClean="0"/>
              <a:t/>
            </a:r>
            <a:br>
              <a:rPr lang="it-IT" sz="2000" dirty="0" smtClean="0"/>
            </a:br>
            <a:r>
              <a:rPr lang="it-IT" sz="2000" dirty="0" smtClean="0"/>
              <a:t>per </a:t>
            </a:r>
            <a:r>
              <a:rPr lang="it-IT" sz="2000" dirty="0"/>
              <a:t>una necessità divina (che opera nella </a:t>
            </a:r>
            <a:r>
              <a:rPr lang="it-IT" sz="2000" dirty="0" smtClean="0"/>
              <a:t/>
            </a:r>
            <a:br>
              <a:rPr lang="it-IT" sz="2000" dirty="0" smtClean="0"/>
            </a:br>
            <a:r>
              <a:rPr lang="it-IT" sz="2000" dirty="0" smtClean="0"/>
              <a:t>necessità </a:t>
            </a:r>
            <a:r>
              <a:rPr lang="it-IT" sz="2000" dirty="0"/>
              <a:t>umana…) e che accadranno </a:t>
            </a:r>
            <a:r>
              <a:rPr lang="it-IT" sz="2000" dirty="0" smtClean="0"/>
              <a:t/>
            </a:r>
            <a:br>
              <a:rPr lang="it-IT" sz="2000" dirty="0" smtClean="0"/>
            </a:br>
            <a:r>
              <a:rPr lang="it-IT" sz="2000" dirty="0" smtClean="0"/>
              <a:t>“</a:t>
            </a:r>
            <a:r>
              <a:rPr lang="it-IT" sz="2000" dirty="0"/>
              <a:t>rapidamente”</a:t>
            </a:r>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234" y="3501008"/>
            <a:ext cx="3350012" cy="2448272"/>
          </a:xfrm>
          <a:prstGeom prst="rect">
            <a:avLst/>
          </a:prstGeom>
        </p:spPr>
      </p:pic>
    </p:spTree>
    <p:extLst>
      <p:ext uri="{BB962C8B-B14F-4D97-AF65-F5344CB8AC3E}">
        <p14:creationId xmlns:p14="http://schemas.microsoft.com/office/powerpoint/2010/main" val="812088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Apocalisse 1, 1-3</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17</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4093428"/>
          </a:xfrm>
          <a:prstGeom prst="rect">
            <a:avLst/>
          </a:prstGeom>
          <a:noFill/>
        </p:spPr>
        <p:txBody>
          <a:bodyPr wrap="square" rtlCol="0">
            <a:spAutoFit/>
          </a:bodyPr>
          <a:lstStyle/>
          <a:p>
            <a:r>
              <a:rPr lang="it-IT" sz="2000" dirty="0" smtClean="0"/>
              <a:t>«Apocalisse </a:t>
            </a:r>
            <a:r>
              <a:rPr lang="it-IT" sz="2000" dirty="0"/>
              <a:t>di Gesù Cristo, al quale Dio la consegnò per mostrare ai suoi servi le cose che dovranno accadere tra breve. </a:t>
            </a:r>
            <a:r>
              <a:rPr lang="it-IT" sz="2000" b="1" dirty="0">
                <a:solidFill>
                  <a:srgbClr val="FF0000"/>
                </a:solidFill>
              </a:rPr>
              <a:t>Ed egli la manifestò</a:t>
            </a:r>
            <a:r>
              <a:rPr lang="it-IT" sz="2000" dirty="0"/>
              <a:t>, inviandola per mezzo del suo angelo al suo servo Giovanni, il quale attesta la parola di Dio e la testimonianza di Gesù Cristo, riferendo ciò che ha visto. Beato chi legge e beati coloro che ascoltano le parole di questa profezia e custodiscono le cose che vi sono scritte: il tempo infatti è vicino</a:t>
            </a:r>
            <a:r>
              <a:rPr lang="it-IT" sz="2000" dirty="0" smtClean="0"/>
              <a:t>».</a:t>
            </a:r>
          </a:p>
          <a:p>
            <a:endParaRPr lang="it-IT" sz="2000" dirty="0"/>
          </a:p>
          <a:p>
            <a:pPr marL="342900" indent="-342900">
              <a:buFont typeface="Arial" panose="020B0604020202020204" pitchFamily="34" charset="0"/>
              <a:buChar char="•"/>
            </a:pPr>
            <a:r>
              <a:rPr lang="it-IT" sz="2000" dirty="0"/>
              <a:t>alla lettera sarebbe “Egli la significò”… </a:t>
            </a:r>
            <a:r>
              <a:rPr lang="it-IT" sz="2000" dirty="0" smtClean="0"/>
              <a:t/>
            </a:r>
            <a:br>
              <a:rPr lang="it-IT" sz="2000" dirty="0" smtClean="0"/>
            </a:br>
            <a:r>
              <a:rPr lang="it-IT" sz="2000" dirty="0" smtClean="0"/>
              <a:t>cioè </a:t>
            </a:r>
            <a:r>
              <a:rPr lang="it-IT" sz="2000" dirty="0"/>
              <a:t>questa “apocalisse” è stata espressa </a:t>
            </a:r>
            <a:r>
              <a:rPr lang="it-IT" sz="2000" dirty="0" smtClean="0"/>
              <a:t/>
            </a:r>
            <a:br>
              <a:rPr lang="it-IT" sz="2000" dirty="0" smtClean="0"/>
            </a:br>
            <a:r>
              <a:rPr lang="it-IT" sz="2000" dirty="0" smtClean="0"/>
              <a:t>attraverso </a:t>
            </a:r>
            <a:r>
              <a:rPr lang="it-IT" sz="2000" dirty="0"/>
              <a:t>dei segni e dei simboli… </a:t>
            </a:r>
            <a:r>
              <a:rPr lang="it-IT" sz="2000" dirty="0" smtClean="0"/>
              <a:t/>
            </a:r>
            <a:br>
              <a:rPr lang="it-IT" sz="2000" dirty="0" smtClean="0"/>
            </a:br>
            <a:r>
              <a:rPr lang="it-IT" sz="2000" dirty="0" smtClean="0"/>
              <a:t>E </a:t>
            </a:r>
            <a:r>
              <a:rPr lang="it-IT" sz="2000" dirty="0"/>
              <a:t>decodificare questi simboli ci permetterà </a:t>
            </a:r>
            <a:r>
              <a:rPr lang="it-IT" sz="2000" dirty="0" smtClean="0"/>
              <a:t/>
            </a:r>
            <a:br>
              <a:rPr lang="it-IT" sz="2000" dirty="0" smtClean="0"/>
            </a:br>
            <a:r>
              <a:rPr lang="it-IT" sz="2000" dirty="0" smtClean="0"/>
              <a:t>di </a:t>
            </a:r>
            <a:r>
              <a:rPr lang="it-IT" sz="2000" dirty="0"/>
              <a:t>capire la struttura di tutta la Bibbia </a:t>
            </a:r>
            <a:r>
              <a:rPr lang="it-IT" sz="2000" dirty="0" smtClean="0"/>
              <a:t/>
            </a:r>
            <a:br>
              <a:rPr lang="it-IT" sz="2000" dirty="0" smtClean="0"/>
            </a:br>
            <a:r>
              <a:rPr lang="it-IT" sz="2000" dirty="0" smtClean="0"/>
              <a:t>e </a:t>
            </a:r>
            <a:r>
              <a:rPr lang="it-IT" sz="2000" dirty="0"/>
              <a:t>di tutta la Rivelazione…</a:t>
            </a:r>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393753"/>
            <a:ext cx="3715002" cy="2586017"/>
          </a:xfrm>
          <a:prstGeom prst="rect">
            <a:avLst/>
          </a:prstGeom>
        </p:spPr>
      </p:pic>
    </p:spTree>
    <p:extLst>
      <p:ext uri="{BB962C8B-B14F-4D97-AF65-F5344CB8AC3E}">
        <p14:creationId xmlns:p14="http://schemas.microsoft.com/office/powerpoint/2010/main" val="4024883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Apocalisse 1, 1-3</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18</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4708981"/>
          </a:xfrm>
          <a:prstGeom prst="rect">
            <a:avLst/>
          </a:prstGeom>
          <a:noFill/>
        </p:spPr>
        <p:txBody>
          <a:bodyPr wrap="square" rtlCol="0">
            <a:spAutoFit/>
          </a:bodyPr>
          <a:lstStyle/>
          <a:p>
            <a:r>
              <a:rPr lang="it-IT" sz="2000" dirty="0" smtClean="0"/>
              <a:t>«Apocalisse </a:t>
            </a:r>
            <a:r>
              <a:rPr lang="it-IT" sz="2000" dirty="0"/>
              <a:t>di Gesù Cristo, al quale Dio la consegnò per mostrare ai suoi servi le cose che dovranno accadere tra breve. Ed egli la manifestò, </a:t>
            </a:r>
            <a:r>
              <a:rPr lang="it-IT" sz="2000" b="1" dirty="0">
                <a:solidFill>
                  <a:srgbClr val="FF0000"/>
                </a:solidFill>
              </a:rPr>
              <a:t>inviandola per mezzo del suo angelo al suo servo Giovanni, il quale attesta la parola di Dio e la testimonianza di Gesù Cristo, riferendo ciò che ha visto</a:t>
            </a:r>
            <a:r>
              <a:rPr lang="it-IT" sz="2000" dirty="0"/>
              <a:t>. Beato chi legge e beati coloro che ascoltano le parole di questa profezia e custodiscono le cose che vi sono scritte: il tempo infatti è vicino</a:t>
            </a:r>
            <a:r>
              <a:rPr lang="it-IT" sz="2000" dirty="0" smtClean="0"/>
              <a:t>».</a:t>
            </a:r>
          </a:p>
          <a:p>
            <a:endParaRPr lang="it-IT" sz="2000" dirty="0"/>
          </a:p>
          <a:p>
            <a:pPr marL="342900" indent="-342900">
              <a:buFont typeface="Arial" panose="020B0604020202020204" pitchFamily="34" charset="0"/>
              <a:buChar char="•"/>
            </a:pPr>
            <a:r>
              <a:rPr lang="it-IT" sz="2000" dirty="0"/>
              <a:t>qui appare già un primo segno “significato” </a:t>
            </a:r>
            <a:r>
              <a:rPr lang="it-IT" sz="2000" dirty="0" smtClean="0"/>
              <a:t/>
            </a:r>
            <a:br>
              <a:rPr lang="it-IT" sz="2000" dirty="0" smtClean="0"/>
            </a:br>
            <a:r>
              <a:rPr lang="it-IT" sz="2000" dirty="0" smtClean="0"/>
              <a:t>da </a:t>
            </a:r>
            <a:r>
              <a:rPr lang="it-IT" sz="2000" dirty="0"/>
              <a:t>Gesù Cristo che è l’angelo (un “inviato” </a:t>
            </a:r>
            <a:r>
              <a:rPr lang="it-IT" sz="2000" dirty="0" smtClean="0"/>
              <a:t/>
            </a:r>
            <a:br>
              <a:rPr lang="it-IT" sz="2000" dirty="0" smtClean="0"/>
            </a:br>
            <a:r>
              <a:rPr lang="it-IT" sz="2000" dirty="0" smtClean="0"/>
              <a:t>che </a:t>
            </a:r>
            <a:r>
              <a:rPr lang="it-IT" sz="2000" dirty="0"/>
              <a:t>assume vari “volti”…). Questo segno è </a:t>
            </a:r>
            <a:r>
              <a:rPr lang="it-IT" sz="2000" dirty="0" smtClean="0"/>
              <a:t/>
            </a:r>
            <a:br>
              <a:rPr lang="it-IT" sz="2000" dirty="0" smtClean="0"/>
            </a:br>
            <a:r>
              <a:rPr lang="it-IT" sz="2000" dirty="0" smtClean="0"/>
              <a:t>ricevuto </a:t>
            </a:r>
            <a:r>
              <a:rPr lang="it-IT" sz="2000" dirty="0"/>
              <a:t>da Giovanni che “testimonia” la Parola </a:t>
            </a:r>
            <a:r>
              <a:rPr lang="it-IT" sz="2000" dirty="0" smtClean="0"/>
              <a:t/>
            </a:r>
            <a:br>
              <a:rPr lang="it-IT" sz="2000" dirty="0" smtClean="0"/>
            </a:br>
            <a:r>
              <a:rPr lang="it-IT" sz="2000" dirty="0" smtClean="0"/>
              <a:t>di </a:t>
            </a:r>
            <a:r>
              <a:rPr lang="it-IT" sz="2000" dirty="0"/>
              <a:t>Dio e la “</a:t>
            </a:r>
            <a:r>
              <a:rPr lang="it-IT" sz="2000" dirty="0" err="1"/>
              <a:t>martyria</a:t>
            </a:r>
            <a:r>
              <a:rPr lang="it-IT" sz="2000" dirty="0"/>
              <a:t>” di Gesù: entrambe le cose </a:t>
            </a:r>
            <a:r>
              <a:rPr lang="it-IT" sz="2000" dirty="0" smtClean="0"/>
              <a:t/>
            </a:r>
            <a:br>
              <a:rPr lang="it-IT" sz="2000" dirty="0" smtClean="0"/>
            </a:br>
            <a:r>
              <a:rPr lang="it-IT" sz="2000" dirty="0" smtClean="0"/>
              <a:t>in </a:t>
            </a:r>
            <a:r>
              <a:rPr lang="it-IT" sz="2000" dirty="0"/>
              <a:t>parallelo perché la Parola di Dio è Gesù (Verbo </a:t>
            </a:r>
            <a:r>
              <a:rPr lang="it-IT" sz="2000" dirty="0" smtClean="0"/>
              <a:t/>
            </a:r>
            <a:br>
              <a:rPr lang="it-IT" sz="2000" dirty="0" smtClean="0"/>
            </a:br>
            <a:r>
              <a:rPr lang="it-IT" sz="2000" dirty="0" smtClean="0"/>
              <a:t>fatto </a:t>
            </a:r>
            <a:r>
              <a:rPr lang="it-IT" sz="2000" dirty="0"/>
              <a:t>carne) e la sua testimonianza è Parola di Dio… </a:t>
            </a:r>
            <a:r>
              <a:rPr lang="it-IT" sz="2000" dirty="0" smtClean="0"/>
              <a:t/>
            </a:r>
            <a:br>
              <a:rPr lang="it-IT" sz="2000" dirty="0" smtClean="0"/>
            </a:br>
            <a:r>
              <a:rPr lang="it-IT" sz="2000" dirty="0" smtClean="0"/>
              <a:t>Giovanni </a:t>
            </a:r>
            <a:r>
              <a:rPr lang="it-IT" sz="2000" dirty="0"/>
              <a:t>è solo un testimone!!</a:t>
            </a:r>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140968"/>
            <a:ext cx="3121152" cy="2828205"/>
          </a:xfrm>
          <a:prstGeom prst="rect">
            <a:avLst/>
          </a:prstGeom>
        </p:spPr>
      </p:pic>
    </p:spTree>
    <p:extLst>
      <p:ext uri="{BB962C8B-B14F-4D97-AF65-F5344CB8AC3E}">
        <p14:creationId xmlns:p14="http://schemas.microsoft.com/office/powerpoint/2010/main" val="275636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Apocalisse 1, 1-3</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19</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3477875"/>
          </a:xfrm>
          <a:prstGeom prst="rect">
            <a:avLst/>
          </a:prstGeom>
          <a:noFill/>
        </p:spPr>
        <p:txBody>
          <a:bodyPr wrap="square" rtlCol="0">
            <a:spAutoFit/>
          </a:bodyPr>
          <a:lstStyle/>
          <a:p>
            <a:r>
              <a:rPr lang="it-IT" sz="2000" dirty="0" smtClean="0"/>
              <a:t>«Apocalisse </a:t>
            </a:r>
            <a:r>
              <a:rPr lang="it-IT" sz="2000" dirty="0"/>
              <a:t>di Gesù Cristo, al quale Dio la consegnò per mostrare ai suoi servi le cose che dovranno accadere tra breve. Ed egli la manifestò, inviandola per mezzo del suo angelo al suo servo Giovanni, il quale attesta la parola di Dio e la testimonianza di Gesù Cristo, riferendo ciò che ha visto. </a:t>
            </a:r>
            <a:r>
              <a:rPr lang="it-IT" sz="2000" b="1" dirty="0">
                <a:solidFill>
                  <a:srgbClr val="FF0000"/>
                </a:solidFill>
              </a:rPr>
              <a:t>Beato chi legge e beati coloro che ascoltano le parole di questa profezia e custodiscono le cose che vi sono scritte: il tempo infatti è vicino</a:t>
            </a:r>
            <a:r>
              <a:rPr lang="it-IT" sz="2000" dirty="0" smtClean="0"/>
              <a:t>».</a:t>
            </a:r>
          </a:p>
          <a:p>
            <a:endParaRPr lang="it-IT" sz="2000" dirty="0"/>
          </a:p>
          <a:p>
            <a:pPr marL="342900" indent="-342900">
              <a:buFont typeface="Arial" panose="020B0604020202020204" pitchFamily="34" charset="0"/>
              <a:buChar char="•"/>
            </a:pPr>
            <a:r>
              <a:rPr lang="it-IT" sz="2000" dirty="0"/>
              <a:t>il movimento di “alzamento del velo” partito </a:t>
            </a:r>
            <a:r>
              <a:rPr lang="it-IT" sz="2000" dirty="0" smtClean="0"/>
              <a:t>da </a:t>
            </a:r>
            <a:r>
              <a:rPr lang="it-IT" sz="2000" dirty="0"/>
              <a:t>Dio attraverso Gesù Cristo con il segno di </a:t>
            </a:r>
            <a:r>
              <a:rPr lang="it-IT" sz="2000" dirty="0" smtClean="0"/>
              <a:t>un </a:t>
            </a:r>
            <a:r>
              <a:rPr lang="it-IT" sz="2000" dirty="0"/>
              <a:t>angelo e la “</a:t>
            </a:r>
            <a:r>
              <a:rPr lang="it-IT" sz="2000" dirty="0" err="1"/>
              <a:t>martyria</a:t>
            </a:r>
            <a:r>
              <a:rPr lang="it-IT" sz="2000" dirty="0"/>
              <a:t>” di Giovanni giunge </a:t>
            </a:r>
            <a:r>
              <a:rPr lang="it-IT" sz="2000" dirty="0" smtClean="0"/>
              <a:t>ad </a:t>
            </a:r>
            <a:r>
              <a:rPr lang="it-IT" sz="2000" dirty="0"/>
              <a:t>un’assemblea liturgica (alla Chiesa) dov’è </a:t>
            </a:r>
            <a:r>
              <a:rPr lang="it-IT" sz="2000" dirty="0" smtClean="0"/>
              <a:t>presente </a:t>
            </a:r>
            <a:r>
              <a:rPr lang="it-IT" sz="2000" dirty="0"/>
              <a:t>un “lettore autorizzato”… Proprio alla </a:t>
            </a:r>
            <a:r>
              <a:rPr lang="it-IT" sz="2000" dirty="0" smtClean="0"/>
              <a:t>fine </a:t>
            </a:r>
            <a:r>
              <a:rPr lang="it-IT" sz="2000" dirty="0"/>
              <a:t>Giovanni ci aiuta a capire il significato </a:t>
            </a:r>
            <a:r>
              <a:rPr lang="it-IT" sz="2000" dirty="0" smtClean="0"/>
              <a:t>profondo </a:t>
            </a:r>
            <a:r>
              <a:rPr lang="it-IT" sz="2000" dirty="0"/>
              <a:t>della liturgia…</a:t>
            </a:r>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962659"/>
            <a:ext cx="5048200" cy="1361292"/>
          </a:xfrm>
          <a:prstGeom prst="rect">
            <a:avLst/>
          </a:prstGeom>
        </p:spPr>
      </p:pic>
    </p:spTree>
    <p:extLst>
      <p:ext uri="{BB962C8B-B14F-4D97-AF65-F5344CB8AC3E}">
        <p14:creationId xmlns:p14="http://schemas.microsoft.com/office/powerpoint/2010/main" val="2707971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Una premessa…</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2</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3970318"/>
          </a:xfrm>
          <a:prstGeom prst="rect">
            <a:avLst/>
          </a:prstGeom>
          <a:noFill/>
        </p:spPr>
        <p:txBody>
          <a:bodyPr wrap="square" rtlCol="0">
            <a:spAutoFit/>
          </a:bodyPr>
          <a:lstStyle/>
          <a:p>
            <a:r>
              <a:rPr lang="it-IT" sz="2800" dirty="0" smtClean="0"/>
              <a:t>L’Apocalisse è stato un libro che ha avuto una storia del tutto singolare all’interno del Nuovo Testamento:</a:t>
            </a:r>
          </a:p>
          <a:p>
            <a:endParaRPr lang="it-IT" sz="2800" dirty="0" smtClean="0"/>
          </a:p>
          <a:p>
            <a:pPr marL="914400" lvl="1" indent="-457200">
              <a:buFont typeface="Arial" panose="020B0604020202020204" pitchFamily="34" charset="0"/>
              <a:buChar char="•"/>
            </a:pPr>
            <a:r>
              <a:rPr lang="it-IT" sz="2800" dirty="0" smtClean="0"/>
              <a:t>nei primi tempi del Cristianesimo fu guardata con grande diffidenza</a:t>
            </a:r>
          </a:p>
          <a:p>
            <a:pPr marL="914400" lvl="1" indent="-457200">
              <a:buFont typeface="Arial" panose="020B0604020202020204" pitchFamily="34" charset="0"/>
              <a:buChar char="•"/>
            </a:pPr>
            <a:r>
              <a:rPr lang="it-IT" sz="2800" dirty="0" smtClean="0"/>
              <a:t>non entrò nel canone del NT fino al IV-V secolo</a:t>
            </a:r>
          </a:p>
          <a:p>
            <a:pPr marL="914400" lvl="1" indent="-457200">
              <a:buFont typeface="Arial" panose="020B0604020202020204" pitchFamily="34" charset="0"/>
              <a:buChar char="•"/>
            </a:pPr>
            <a:r>
              <a:rPr lang="it-IT" sz="2800" dirty="0"/>
              <a:t>n</a:t>
            </a:r>
            <a:r>
              <a:rPr lang="it-IT" sz="2800" dirty="0" smtClean="0"/>
              <a:t>on venne commentata né letta liturgicamente per molto tempo</a:t>
            </a:r>
          </a:p>
          <a:p>
            <a:pPr lvl="1">
              <a:buFont typeface="Arial" pitchFamily="34" charset="0"/>
              <a:buChar char="•"/>
            </a:pPr>
            <a:endParaRPr lang="it-IT" sz="2800" dirty="0"/>
          </a:p>
        </p:txBody>
      </p:sp>
      <p:sp>
        <p:nvSpPr>
          <p:cNvPr id="4" name="Segnaposto data 3"/>
          <p:cNvSpPr>
            <a:spLocks noGrp="1"/>
          </p:cNvSpPr>
          <p:nvPr>
            <p:ph type="dt" sz="half" idx="10"/>
          </p:nvPr>
        </p:nvSpPr>
        <p:spPr/>
        <p:txBody>
          <a:bodyPr/>
          <a:lstStyle/>
          <a:p>
            <a:fld id="{F137B1D4-0C16-4483-ADE6-3F2DED1B2200}" type="datetime1">
              <a:rPr lang="it-IT" smtClean="0"/>
              <a:t>13/10/2018</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4611958"/>
            <a:ext cx="1693118" cy="1501231"/>
          </a:xfrm>
          <a:prstGeom prst="rect">
            <a:avLst/>
          </a:prstGeom>
        </p:spPr>
      </p:pic>
    </p:spTree>
    <p:extLst>
      <p:ext uri="{BB962C8B-B14F-4D97-AF65-F5344CB8AC3E}">
        <p14:creationId xmlns:p14="http://schemas.microsoft.com/office/powerpoint/2010/main" val="2952367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In sintesi…</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20</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2554545"/>
          </a:xfrm>
          <a:prstGeom prst="rect">
            <a:avLst/>
          </a:prstGeom>
          <a:noFill/>
        </p:spPr>
        <p:txBody>
          <a:bodyPr wrap="square" rtlCol="0">
            <a:spAutoFit/>
          </a:bodyPr>
          <a:lstStyle/>
          <a:p>
            <a:r>
              <a:rPr lang="it-IT" sz="2000" dirty="0"/>
              <a:t>Potremmo dire che questi primi tre versetti siano una “sintesi” di che cosa sia un’assemblea liturgica e di quello che Dio fa all’interno di una liturgia:</a:t>
            </a:r>
          </a:p>
          <a:p>
            <a:pPr marL="342900" lvl="0" indent="-342900">
              <a:buFont typeface="Arial" panose="020B0604020202020204" pitchFamily="34" charset="0"/>
              <a:buChar char="•"/>
            </a:pPr>
            <a:r>
              <a:rPr lang="it-IT" sz="2000" dirty="0"/>
              <a:t>“toglie il velo su di </a:t>
            </a:r>
            <a:r>
              <a:rPr lang="it-IT" sz="2000" dirty="0" smtClean="0"/>
              <a:t>Sé</a:t>
            </a:r>
            <a:r>
              <a:rPr lang="it-IT" sz="2000" dirty="0"/>
              <a:t>” – ci permette una conoscenza di Lui </a:t>
            </a:r>
          </a:p>
          <a:p>
            <a:pPr marL="342900" lvl="0" indent="-342900">
              <a:buFont typeface="Arial" panose="020B0604020202020204" pitchFamily="34" charset="0"/>
              <a:buChar char="•"/>
            </a:pPr>
            <a:r>
              <a:rPr lang="it-IT" sz="2000" dirty="0"/>
              <a:t>noi conosciamo che Lui è amore</a:t>
            </a:r>
          </a:p>
          <a:p>
            <a:pPr marL="342900" lvl="0" indent="-342900">
              <a:buFont typeface="Arial" panose="020B0604020202020204" pitchFamily="34" charset="0"/>
              <a:buChar char="•"/>
            </a:pPr>
            <a:r>
              <a:rPr lang="it-IT" sz="2000" dirty="0"/>
              <a:t>attraverso la sua Parola (Gesù Cristo), i segni e i testimoni arriviamo a comprendere come Egli ci ami</a:t>
            </a:r>
          </a:p>
          <a:p>
            <a:pPr marL="342900" lvl="0" indent="-342900">
              <a:buFont typeface="Arial" panose="020B0604020202020204" pitchFamily="34" charset="0"/>
              <a:buChar char="•"/>
            </a:pPr>
            <a:r>
              <a:rPr lang="it-IT" sz="2000" dirty="0"/>
              <a:t>e, da qui, rispondiamo al suo amore amandolo a nostra volta realmente (= facendo la sua </a:t>
            </a:r>
            <a:r>
              <a:rPr lang="it-IT" sz="2000" dirty="0" smtClean="0"/>
              <a:t>volontà)</a:t>
            </a:r>
            <a:endParaRPr lang="it-IT" sz="2000" dirty="0"/>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3713240"/>
            <a:ext cx="4032448" cy="2507679"/>
          </a:xfrm>
          <a:prstGeom prst="rect">
            <a:avLst/>
          </a:prstGeom>
        </p:spPr>
      </p:pic>
    </p:spTree>
    <p:extLst>
      <p:ext uri="{BB962C8B-B14F-4D97-AF65-F5344CB8AC3E}">
        <p14:creationId xmlns:p14="http://schemas.microsoft.com/office/powerpoint/2010/main" val="1811391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Introduzione (1)</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3</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3108543"/>
          </a:xfrm>
          <a:prstGeom prst="rect">
            <a:avLst/>
          </a:prstGeom>
          <a:noFill/>
        </p:spPr>
        <p:txBody>
          <a:bodyPr wrap="square" rtlCol="0">
            <a:spAutoFit/>
          </a:bodyPr>
          <a:lstStyle/>
          <a:p>
            <a:r>
              <a:rPr lang="it-IT" sz="2800" dirty="0" smtClean="0"/>
              <a:t>Per secoli l’Apocalisse è stata interpretata come </a:t>
            </a:r>
            <a:r>
              <a:rPr lang="it-IT" sz="2800" i="1" dirty="0" smtClean="0"/>
              <a:t>una profezia </a:t>
            </a:r>
            <a:r>
              <a:rPr lang="it-IT" sz="2800" dirty="0" smtClean="0"/>
              <a:t>o </a:t>
            </a:r>
            <a:r>
              <a:rPr lang="it-IT" sz="2800" i="1" dirty="0" smtClean="0"/>
              <a:t>un’anticipazione</a:t>
            </a:r>
            <a:r>
              <a:rPr lang="it-IT" sz="2800" dirty="0" smtClean="0"/>
              <a:t> del futuro…</a:t>
            </a:r>
          </a:p>
          <a:p>
            <a:endParaRPr lang="it-IT" sz="2800" i="1" dirty="0"/>
          </a:p>
          <a:p>
            <a:pPr marL="914400" lvl="1" indent="-457200">
              <a:buFont typeface="Arial" panose="020B0604020202020204" pitchFamily="34" charset="0"/>
              <a:buChar char="•"/>
            </a:pPr>
            <a:r>
              <a:rPr lang="it-IT" sz="2800" dirty="0"/>
              <a:t>l</a:t>
            </a:r>
            <a:r>
              <a:rPr lang="it-IT" sz="2800" dirty="0" smtClean="0"/>
              <a:t>ettura storica</a:t>
            </a:r>
          </a:p>
          <a:p>
            <a:pPr marL="914400" lvl="1" indent="-457200">
              <a:buFont typeface="Arial" panose="020B0604020202020204" pitchFamily="34" charset="0"/>
              <a:buChar char="•"/>
            </a:pPr>
            <a:r>
              <a:rPr lang="it-IT" sz="2800" dirty="0" smtClean="0"/>
              <a:t>lettura </a:t>
            </a:r>
            <a:br>
              <a:rPr lang="it-IT" sz="2800" dirty="0" smtClean="0"/>
            </a:br>
            <a:r>
              <a:rPr lang="it-IT" sz="2800" dirty="0" smtClean="0"/>
              <a:t>catastrofistica</a:t>
            </a:r>
          </a:p>
          <a:p>
            <a:pPr lvl="1">
              <a:buFont typeface="Arial" pitchFamily="34" charset="0"/>
              <a:buChar char="•"/>
            </a:pPr>
            <a:endParaRPr lang="it-IT" sz="2800" dirty="0"/>
          </a:p>
        </p:txBody>
      </p:sp>
      <p:sp>
        <p:nvSpPr>
          <p:cNvPr id="4" name="Segnaposto data 3"/>
          <p:cNvSpPr>
            <a:spLocks noGrp="1"/>
          </p:cNvSpPr>
          <p:nvPr>
            <p:ph type="dt" sz="half" idx="10"/>
          </p:nvPr>
        </p:nvSpPr>
        <p:spPr/>
        <p:txBody>
          <a:bodyPr/>
          <a:lstStyle/>
          <a:p>
            <a:fld id="{50B312C1-DB9C-44BD-AE51-F30AB46522E8}" type="datetime1">
              <a:rPr lang="it-IT" smtClean="0"/>
              <a:t>13/10/2018</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2564903"/>
            <a:ext cx="4464496" cy="3571597"/>
          </a:xfrm>
          <a:prstGeom prst="rect">
            <a:avLst/>
          </a:prstGeom>
        </p:spPr>
      </p:pic>
    </p:spTree>
    <p:extLst>
      <p:ext uri="{BB962C8B-B14F-4D97-AF65-F5344CB8AC3E}">
        <p14:creationId xmlns:p14="http://schemas.microsoft.com/office/powerpoint/2010/main" val="4232702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Introduzione (2)</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4</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4832092"/>
          </a:xfrm>
          <a:prstGeom prst="rect">
            <a:avLst/>
          </a:prstGeom>
          <a:noFill/>
        </p:spPr>
        <p:txBody>
          <a:bodyPr wrap="square" rtlCol="0">
            <a:spAutoFit/>
          </a:bodyPr>
          <a:lstStyle/>
          <a:p>
            <a:r>
              <a:rPr lang="it-IT" sz="2800" dirty="0" smtClean="0"/>
              <a:t>A partire dalla metà del XX secolo, prima in ambito evangelico e poi cattolico, l’Apocalisse è stata interpretata come un libro che fa emergere le costanti della storia…</a:t>
            </a:r>
          </a:p>
          <a:p>
            <a:endParaRPr lang="it-IT" sz="2800" dirty="0"/>
          </a:p>
          <a:p>
            <a:pPr marL="914400" lvl="1" indent="-457200">
              <a:buFont typeface="Arial" panose="020B0604020202020204" pitchFamily="34" charset="0"/>
              <a:buChar char="•"/>
            </a:pPr>
            <a:r>
              <a:rPr lang="it-IT" sz="2800" dirty="0"/>
              <a:t>l</a:t>
            </a:r>
            <a:r>
              <a:rPr lang="it-IT" sz="2800" dirty="0" smtClean="0"/>
              <a:t>ettura simbolica</a:t>
            </a:r>
          </a:p>
          <a:p>
            <a:pPr marL="914400" lvl="1" indent="-457200">
              <a:buFont typeface="Arial" panose="020B0604020202020204" pitchFamily="34" charset="0"/>
              <a:buChar char="•"/>
            </a:pPr>
            <a:r>
              <a:rPr lang="it-IT" sz="2800" dirty="0"/>
              <a:t>l</a:t>
            </a:r>
            <a:r>
              <a:rPr lang="it-IT" sz="2800" dirty="0" smtClean="0"/>
              <a:t>ettura fondamentale</a:t>
            </a:r>
          </a:p>
          <a:p>
            <a:pPr marL="1371600" lvl="2" indent="-457200">
              <a:buFont typeface="Arial" panose="020B0604020202020204" pitchFamily="34" charset="0"/>
              <a:buChar char="•"/>
            </a:pPr>
            <a:endParaRPr lang="it-IT" sz="2800" dirty="0" smtClean="0"/>
          </a:p>
          <a:p>
            <a:pPr marL="1371600" lvl="2" indent="-457200">
              <a:buFont typeface="Arial" panose="020B0604020202020204" pitchFamily="34" charset="0"/>
              <a:buChar char="•"/>
            </a:pPr>
            <a:endParaRPr lang="it-IT" sz="2800" dirty="0" smtClean="0"/>
          </a:p>
          <a:p>
            <a:endParaRPr lang="it-IT" sz="2800" i="1" dirty="0"/>
          </a:p>
          <a:p>
            <a:endParaRPr lang="it-IT" sz="2800" i="1" dirty="0" smtClean="0"/>
          </a:p>
          <a:p>
            <a:pPr lvl="1">
              <a:buFont typeface="Arial" pitchFamily="34" charset="0"/>
              <a:buChar char="•"/>
            </a:pPr>
            <a:endParaRPr lang="it-IT" sz="2800" dirty="0"/>
          </a:p>
        </p:txBody>
      </p:sp>
      <p:sp>
        <p:nvSpPr>
          <p:cNvPr id="4" name="Segnaposto data 3"/>
          <p:cNvSpPr>
            <a:spLocks noGrp="1"/>
          </p:cNvSpPr>
          <p:nvPr>
            <p:ph type="dt" sz="half" idx="10"/>
          </p:nvPr>
        </p:nvSpPr>
        <p:spPr/>
        <p:txBody>
          <a:bodyPr/>
          <a:lstStyle/>
          <a:p>
            <a:fld id="{E044D0FA-C547-4425-9E83-A324F390C393}" type="datetime1">
              <a:rPr lang="it-IT" smtClean="0"/>
              <a:t>13/10/2018</a:t>
            </a:fld>
            <a:endParaRPr lang="it-IT"/>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4149080"/>
            <a:ext cx="6084168" cy="2096714"/>
          </a:xfrm>
          <a:prstGeom prst="rect">
            <a:avLst/>
          </a:prstGeom>
        </p:spPr>
      </p:pic>
    </p:spTree>
    <p:extLst>
      <p:ext uri="{BB962C8B-B14F-4D97-AF65-F5344CB8AC3E}">
        <p14:creationId xmlns:p14="http://schemas.microsoft.com/office/powerpoint/2010/main" val="4282280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I simboli dell’Apocalisse (1)</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5</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3539430"/>
          </a:xfrm>
          <a:prstGeom prst="rect">
            <a:avLst/>
          </a:prstGeom>
          <a:noFill/>
        </p:spPr>
        <p:txBody>
          <a:bodyPr wrap="square" rtlCol="0">
            <a:spAutoFit/>
          </a:bodyPr>
          <a:lstStyle/>
          <a:p>
            <a:r>
              <a:rPr lang="it-IT" sz="2800" dirty="0" smtClean="0"/>
              <a:t>Per «entrare» davvero nel Libro dobbiamo avere qualche chiave per decifrarne il simbolismo ricco e suggestivo…</a:t>
            </a:r>
          </a:p>
          <a:p>
            <a:pPr lvl="2"/>
            <a:endParaRPr lang="it-IT" sz="2800" dirty="0" smtClean="0"/>
          </a:p>
          <a:p>
            <a:pPr marL="1371600" lvl="2" indent="-457200">
              <a:buFont typeface="Arial" panose="020B0604020202020204" pitchFamily="34" charset="0"/>
              <a:buChar char="•"/>
            </a:pPr>
            <a:endParaRPr lang="it-IT" sz="2800" dirty="0" smtClean="0"/>
          </a:p>
          <a:p>
            <a:pPr marL="1371600" lvl="2" indent="-457200">
              <a:buFont typeface="Arial" panose="020B0604020202020204" pitchFamily="34" charset="0"/>
              <a:buChar char="•"/>
            </a:pPr>
            <a:endParaRPr lang="it-IT" sz="2800" dirty="0" smtClean="0"/>
          </a:p>
          <a:p>
            <a:endParaRPr lang="it-IT" sz="2800" i="1" dirty="0"/>
          </a:p>
          <a:p>
            <a:endParaRPr lang="it-IT" sz="2800" i="1" dirty="0" smtClean="0"/>
          </a:p>
          <a:p>
            <a:pPr lvl="1">
              <a:buFont typeface="Arial" pitchFamily="34" charset="0"/>
              <a:buChar char="•"/>
            </a:pPr>
            <a:endParaRPr lang="it-IT" sz="2800" dirty="0"/>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996952"/>
            <a:ext cx="4752528" cy="2613890"/>
          </a:xfrm>
          <a:prstGeom prst="rect">
            <a:avLst/>
          </a:prstGeom>
        </p:spPr>
      </p:pic>
    </p:spTree>
    <p:extLst>
      <p:ext uri="{BB962C8B-B14F-4D97-AF65-F5344CB8AC3E}">
        <p14:creationId xmlns:p14="http://schemas.microsoft.com/office/powerpoint/2010/main" val="3994761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I simboli dell’Apocalisse (2)</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6</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3539430"/>
          </a:xfrm>
          <a:prstGeom prst="rect">
            <a:avLst/>
          </a:prstGeom>
          <a:noFill/>
        </p:spPr>
        <p:txBody>
          <a:bodyPr wrap="square" rtlCol="0">
            <a:spAutoFit/>
          </a:bodyPr>
          <a:lstStyle/>
          <a:p>
            <a:r>
              <a:rPr lang="it-IT" sz="2800" i="1" dirty="0" smtClean="0"/>
              <a:t>Simbolismo cosmico</a:t>
            </a:r>
            <a:r>
              <a:rPr lang="it-IT" sz="2800" dirty="0" smtClean="0"/>
              <a:t>: spesso indica una trasformazione od un passaggio</a:t>
            </a:r>
          </a:p>
          <a:p>
            <a:pPr lvl="2"/>
            <a:endParaRPr lang="it-IT" sz="2800" dirty="0" smtClean="0"/>
          </a:p>
          <a:p>
            <a:pPr marL="1371600" lvl="2" indent="-457200">
              <a:buFont typeface="Arial" panose="020B0604020202020204" pitchFamily="34" charset="0"/>
              <a:buChar char="•"/>
            </a:pPr>
            <a:endParaRPr lang="it-IT" sz="2800" dirty="0" smtClean="0"/>
          </a:p>
          <a:p>
            <a:pPr marL="1371600" lvl="2" indent="-457200">
              <a:buFont typeface="Arial" panose="020B0604020202020204" pitchFamily="34" charset="0"/>
              <a:buChar char="•"/>
            </a:pPr>
            <a:endParaRPr lang="it-IT" sz="2800" dirty="0" smtClean="0"/>
          </a:p>
          <a:p>
            <a:endParaRPr lang="it-IT" sz="2800" i="1" dirty="0"/>
          </a:p>
          <a:p>
            <a:endParaRPr lang="it-IT" sz="2800" i="1" dirty="0" smtClean="0"/>
          </a:p>
          <a:p>
            <a:pPr lvl="1">
              <a:buFont typeface="Arial" pitchFamily="34" charset="0"/>
              <a:buChar char="•"/>
            </a:pPr>
            <a:endParaRPr lang="it-IT" sz="2800" dirty="0"/>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348880"/>
            <a:ext cx="4608512" cy="3456384"/>
          </a:xfrm>
          <a:prstGeom prst="rect">
            <a:avLst/>
          </a:prstGeom>
        </p:spPr>
      </p:pic>
    </p:spTree>
    <p:extLst>
      <p:ext uri="{BB962C8B-B14F-4D97-AF65-F5344CB8AC3E}">
        <p14:creationId xmlns:p14="http://schemas.microsoft.com/office/powerpoint/2010/main" val="883977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I simboli dell’Apocalisse (3)</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7</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3970318"/>
          </a:xfrm>
          <a:prstGeom prst="rect">
            <a:avLst/>
          </a:prstGeom>
          <a:noFill/>
        </p:spPr>
        <p:txBody>
          <a:bodyPr wrap="square" rtlCol="0">
            <a:spAutoFit/>
          </a:bodyPr>
          <a:lstStyle/>
          <a:p>
            <a:r>
              <a:rPr lang="it-IT" sz="2800" i="1" dirty="0" smtClean="0"/>
              <a:t>Simbolismo </a:t>
            </a:r>
            <a:r>
              <a:rPr lang="it-IT" sz="2800" i="1" dirty="0" err="1" smtClean="0"/>
              <a:t>teriomorfico</a:t>
            </a:r>
            <a:r>
              <a:rPr lang="it-IT" sz="2800" dirty="0" smtClean="0"/>
              <a:t>: gli «animali» spesso indicano realtà che vanno oltre la dimensione umana (sia in bene che in male)</a:t>
            </a:r>
          </a:p>
          <a:p>
            <a:pPr lvl="2"/>
            <a:endParaRPr lang="it-IT" sz="2800" dirty="0" smtClean="0"/>
          </a:p>
          <a:p>
            <a:pPr marL="1371600" lvl="2" indent="-457200">
              <a:buFont typeface="Arial" panose="020B0604020202020204" pitchFamily="34" charset="0"/>
              <a:buChar char="•"/>
            </a:pPr>
            <a:endParaRPr lang="it-IT" sz="2800" dirty="0" smtClean="0"/>
          </a:p>
          <a:p>
            <a:pPr marL="1371600" lvl="2" indent="-457200">
              <a:buFont typeface="Arial" panose="020B0604020202020204" pitchFamily="34" charset="0"/>
              <a:buChar char="•"/>
            </a:pPr>
            <a:endParaRPr lang="it-IT" sz="2800" dirty="0" smtClean="0"/>
          </a:p>
          <a:p>
            <a:endParaRPr lang="it-IT" sz="2800" i="1" dirty="0"/>
          </a:p>
          <a:p>
            <a:endParaRPr lang="it-IT" sz="2800" i="1" dirty="0" smtClean="0"/>
          </a:p>
          <a:p>
            <a:pPr lvl="1">
              <a:buFont typeface="Arial" pitchFamily="34" charset="0"/>
              <a:buChar char="•"/>
            </a:pPr>
            <a:endParaRPr lang="it-IT" sz="2800" dirty="0"/>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124721"/>
            <a:ext cx="1905000" cy="280035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686" y="3147311"/>
            <a:ext cx="3597027" cy="2755170"/>
          </a:xfrm>
          <a:prstGeom prst="rect">
            <a:avLst/>
          </a:prstGeom>
        </p:spPr>
      </p:pic>
    </p:spTree>
    <p:extLst>
      <p:ext uri="{BB962C8B-B14F-4D97-AF65-F5344CB8AC3E}">
        <p14:creationId xmlns:p14="http://schemas.microsoft.com/office/powerpoint/2010/main" val="86702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3352" y="2346637"/>
            <a:ext cx="5652895" cy="3765897"/>
          </a:xfrm>
          <a:prstGeom prst="rect">
            <a:avLst/>
          </a:prstGeom>
        </p:spPr>
      </p:pic>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I simboli dell’Apocalisse (4)</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8</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2677656"/>
          </a:xfrm>
          <a:prstGeom prst="rect">
            <a:avLst/>
          </a:prstGeom>
          <a:noFill/>
        </p:spPr>
        <p:txBody>
          <a:bodyPr wrap="square" rtlCol="0">
            <a:spAutoFit/>
          </a:bodyPr>
          <a:lstStyle/>
          <a:p>
            <a:r>
              <a:rPr lang="it-IT" sz="2800" i="1" dirty="0" smtClean="0"/>
              <a:t>Simbolismo cromatico</a:t>
            </a:r>
            <a:r>
              <a:rPr lang="it-IT" sz="2800" dirty="0" smtClean="0"/>
              <a:t>: i colori hanno un significato preciso</a:t>
            </a:r>
          </a:p>
          <a:p>
            <a:endParaRPr lang="it-IT" sz="2800" dirty="0"/>
          </a:p>
          <a:p>
            <a:pPr marL="914400" lvl="1" indent="-457200">
              <a:buFont typeface="Arial" panose="020B0604020202020204" pitchFamily="34" charset="0"/>
              <a:buChar char="•"/>
            </a:pPr>
            <a:r>
              <a:rPr lang="it-IT" sz="2800" dirty="0" smtClean="0"/>
              <a:t>Bianco = luce / mondo di Dio</a:t>
            </a:r>
          </a:p>
          <a:p>
            <a:pPr marL="914400" lvl="1" indent="-457200">
              <a:buFont typeface="Arial" panose="020B0604020202020204" pitchFamily="34" charset="0"/>
              <a:buChar char="•"/>
            </a:pPr>
            <a:r>
              <a:rPr lang="it-IT" sz="2800" dirty="0" smtClean="0"/>
              <a:t>Rosso = violenza/peccato</a:t>
            </a:r>
          </a:p>
          <a:p>
            <a:pPr marL="914400" lvl="1" indent="-457200">
              <a:buFont typeface="Arial" panose="020B0604020202020204" pitchFamily="34" charset="0"/>
              <a:buChar char="•"/>
            </a:pPr>
            <a:r>
              <a:rPr lang="it-IT" sz="2800" dirty="0" smtClean="0"/>
              <a:t>Nero = economia</a:t>
            </a:r>
          </a:p>
          <a:p>
            <a:pPr marL="914400" lvl="1" indent="-457200">
              <a:buFont typeface="Arial" panose="020B0604020202020204" pitchFamily="34" charset="0"/>
              <a:buChar char="•"/>
            </a:pPr>
            <a:r>
              <a:rPr lang="it-IT" sz="2800" dirty="0" smtClean="0"/>
              <a:t>Verdastro = morte</a:t>
            </a:r>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spTree>
    <p:extLst>
      <p:ext uri="{BB962C8B-B14F-4D97-AF65-F5344CB8AC3E}">
        <p14:creationId xmlns:p14="http://schemas.microsoft.com/office/powerpoint/2010/main" val="304212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161" y="1970213"/>
            <a:ext cx="2764327" cy="4079426"/>
          </a:xfrm>
          <a:prstGeom prst="rect">
            <a:avLst/>
          </a:prstGeom>
        </p:spPr>
      </p:pic>
      <p:sp>
        <p:nvSpPr>
          <p:cNvPr id="9" name="Rettangolo 8"/>
          <p:cNvSpPr/>
          <p:nvPr/>
        </p:nvSpPr>
        <p:spPr>
          <a:xfrm>
            <a:off x="0" y="6381328"/>
            <a:ext cx="9144000" cy="72008"/>
          </a:xfrm>
          <a:prstGeom prst="rect">
            <a:avLst/>
          </a:prstGeom>
          <a:gradFill>
            <a:gsLst>
              <a:gs pos="0">
                <a:srgbClr val="92D050"/>
              </a:gs>
              <a:gs pos="50000">
                <a:srgbClr val="9CB86E"/>
              </a:gs>
              <a:gs pos="100000">
                <a:srgbClr val="156B1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I simboli dell’Apocalisse (5)</a:t>
            </a:r>
            <a:endParaRPr lang="it-IT" dirty="0"/>
          </a:p>
        </p:txBody>
      </p:sp>
      <p:sp>
        <p:nvSpPr>
          <p:cNvPr id="7" name="Rettangolo 6"/>
          <p:cNvSpPr/>
          <p:nvPr/>
        </p:nvSpPr>
        <p:spPr>
          <a:xfrm>
            <a:off x="0" y="1124744"/>
            <a:ext cx="9144000" cy="72008"/>
          </a:xfrm>
          <a:prstGeom prst="rect">
            <a:avLst/>
          </a:prstGeom>
          <a:gradFill flip="none" rotWithShape="1">
            <a:gsLst>
              <a:gs pos="0">
                <a:srgbClr val="92D050"/>
              </a:gs>
              <a:gs pos="50000">
                <a:srgbClr val="9CB86E"/>
              </a:gs>
              <a:gs pos="100000">
                <a:srgbClr val="156B1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numero diapositiva 12"/>
          <p:cNvSpPr>
            <a:spLocks noGrp="1"/>
          </p:cNvSpPr>
          <p:nvPr>
            <p:ph type="sldNum" sz="quarter" idx="12"/>
          </p:nvPr>
        </p:nvSpPr>
        <p:spPr/>
        <p:txBody>
          <a:bodyPr/>
          <a:lstStyle/>
          <a:p>
            <a:fld id="{BBB6D44B-BC48-452A-8C26-4F5493553EC0}" type="slidenum">
              <a:rPr lang="it-IT" smtClean="0">
                <a:solidFill>
                  <a:schemeClr val="tx1"/>
                </a:solidFill>
              </a:rPr>
              <a:pPr/>
              <a:t>9</a:t>
            </a:fld>
            <a:endParaRPr lang="it-IT" dirty="0">
              <a:solidFill>
                <a:schemeClr val="tx1"/>
              </a:solidFill>
            </a:endParaRPr>
          </a:p>
        </p:txBody>
      </p:sp>
      <p:sp>
        <p:nvSpPr>
          <p:cNvPr id="14" name="Segnaposto piè di pagina 13"/>
          <p:cNvSpPr>
            <a:spLocks noGrp="1"/>
          </p:cNvSpPr>
          <p:nvPr>
            <p:ph type="ftr" sz="quarter" idx="11"/>
          </p:nvPr>
        </p:nvSpPr>
        <p:spPr/>
        <p:txBody>
          <a:bodyPr/>
          <a:lstStyle/>
          <a:p>
            <a:r>
              <a:rPr lang="el-GR" smtClean="0">
                <a:solidFill>
                  <a:schemeClr val="tx1"/>
                </a:solidFill>
              </a:rPr>
              <a:t>Ἀποκάλυψις</a:t>
            </a:r>
            <a:endParaRPr lang="it-IT" dirty="0">
              <a:solidFill>
                <a:schemeClr val="tx1"/>
              </a:solidFill>
            </a:endParaRPr>
          </a:p>
        </p:txBody>
      </p:sp>
      <p:sp>
        <p:nvSpPr>
          <p:cNvPr id="15" name="CasellaDiTesto 14"/>
          <p:cNvSpPr txBox="1"/>
          <p:nvPr/>
        </p:nvSpPr>
        <p:spPr>
          <a:xfrm>
            <a:off x="179512" y="1484784"/>
            <a:ext cx="8784976" cy="3970318"/>
          </a:xfrm>
          <a:prstGeom prst="rect">
            <a:avLst/>
          </a:prstGeom>
          <a:noFill/>
        </p:spPr>
        <p:txBody>
          <a:bodyPr wrap="square" rtlCol="0">
            <a:spAutoFit/>
          </a:bodyPr>
          <a:lstStyle/>
          <a:p>
            <a:r>
              <a:rPr lang="it-IT" sz="2800" i="1" dirty="0" smtClean="0"/>
              <a:t>Simbolismo aritmetico</a:t>
            </a:r>
            <a:r>
              <a:rPr lang="it-IT" sz="2800" dirty="0" smtClean="0"/>
              <a:t>: davvero importante</a:t>
            </a:r>
          </a:p>
          <a:p>
            <a:endParaRPr lang="it-IT" sz="2800" dirty="0"/>
          </a:p>
          <a:p>
            <a:pPr marL="914400" lvl="1" indent="-457200">
              <a:buFont typeface="Arial" panose="020B0604020202020204" pitchFamily="34" charset="0"/>
              <a:buChar char="•"/>
            </a:pPr>
            <a:r>
              <a:rPr lang="it-IT" sz="2800" dirty="0" smtClean="0"/>
              <a:t>3 = cielo (mondo di Dio)</a:t>
            </a:r>
          </a:p>
          <a:p>
            <a:pPr marL="914400" lvl="1" indent="-457200">
              <a:buFont typeface="Arial" panose="020B0604020202020204" pitchFamily="34" charset="0"/>
              <a:buChar char="•"/>
            </a:pPr>
            <a:r>
              <a:rPr lang="it-IT" sz="2800" dirty="0" smtClean="0"/>
              <a:t>4 = terra (punti cardinali)</a:t>
            </a:r>
          </a:p>
          <a:p>
            <a:pPr marL="914400" lvl="1" indent="-457200">
              <a:buFont typeface="Arial" panose="020B0604020202020204" pitchFamily="34" charset="0"/>
              <a:buChar char="•"/>
            </a:pPr>
            <a:r>
              <a:rPr lang="it-IT" sz="2800" dirty="0" smtClean="0"/>
              <a:t>7 (3 + 4) = totalità (cielo/terra)</a:t>
            </a:r>
          </a:p>
          <a:p>
            <a:pPr marL="914400" lvl="1" indent="-457200">
              <a:buFont typeface="Arial" panose="020B0604020202020204" pitchFamily="34" charset="0"/>
              <a:buChar char="•"/>
            </a:pPr>
            <a:r>
              <a:rPr lang="it-IT" sz="2800" dirty="0" smtClean="0"/>
              <a:t>12 (3 x 4) = totalità (cielo/terra)</a:t>
            </a:r>
          </a:p>
          <a:p>
            <a:pPr marL="914400" lvl="1" indent="-457200">
              <a:buFont typeface="Arial" panose="020B0604020202020204" pitchFamily="34" charset="0"/>
              <a:buChar char="•"/>
            </a:pPr>
            <a:r>
              <a:rPr lang="it-IT" sz="2800" dirty="0" smtClean="0"/>
              <a:t>1000 = l’agire di Dio</a:t>
            </a:r>
          </a:p>
          <a:p>
            <a:pPr marL="914400" lvl="1" indent="-457200">
              <a:buFont typeface="Arial" panose="020B0604020202020204" pitchFamily="34" charset="0"/>
              <a:buChar char="•"/>
            </a:pPr>
            <a:r>
              <a:rPr lang="it-IT" sz="2800" dirty="0" smtClean="0"/>
              <a:t>6 (7 – 1) = la mancanza, il parziale</a:t>
            </a:r>
          </a:p>
          <a:p>
            <a:pPr marL="914400" lvl="1" indent="-457200">
              <a:buFont typeface="Arial" panose="020B0604020202020204" pitchFamily="34" charset="0"/>
              <a:buChar char="•"/>
            </a:pPr>
            <a:r>
              <a:rPr lang="it-IT" sz="2800" dirty="0" smtClean="0"/>
              <a:t>666 = la mancanza «al cubo»</a:t>
            </a:r>
            <a:endParaRPr lang="it-IT" sz="2800" i="1" dirty="0"/>
          </a:p>
        </p:txBody>
      </p:sp>
      <p:sp>
        <p:nvSpPr>
          <p:cNvPr id="4" name="Segnaposto data 3"/>
          <p:cNvSpPr>
            <a:spLocks noGrp="1"/>
          </p:cNvSpPr>
          <p:nvPr>
            <p:ph type="dt" sz="half" idx="10"/>
          </p:nvPr>
        </p:nvSpPr>
        <p:spPr/>
        <p:txBody>
          <a:bodyPr/>
          <a:lstStyle/>
          <a:p>
            <a:fld id="{C4054C68-3673-433A-8748-5865DFB52DB5}" type="datetime1">
              <a:rPr lang="it-IT" smtClean="0"/>
              <a:t>13/10/2018</a:t>
            </a:fld>
            <a:endParaRPr lang="it-IT"/>
          </a:p>
        </p:txBody>
      </p:sp>
    </p:spTree>
    <p:extLst>
      <p:ext uri="{BB962C8B-B14F-4D97-AF65-F5344CB8AC3E}">
        <p14:creationId xmlns:p14="http://schemas.microsoft.com/office/powerpoint/2010/main" val="2546775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5699</TotalTime>
  <Words>1337</Words>
  <Application>Microsoft Office PowerPoint</Application>
  <PresentationFormat>Presentazione su schermo (4:3)</PresentationFormat>
  <Paragraphs>177</Paragraphs>
  <Slides>20</Slides>
  <Notes>19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Arial</vt:lpstr>
      <vt:lpstr>Calibri</vt:lpstr>
      <vt:lpstr>Times New Roman</vt:lpstr>
      <vt:lpstr>Tema di Office</vt:lpstr>
      <vt:lpstr> Ἀποκάλυψις</vt:lpstr>
      <vt:lpstr>Una premessa…</vt:lpstr>
      <vt:lpstr>Introduzione (1)</vt:lpstr>
      <vt:lpstr>Introduzione (2)</vt:lpstr>
      <vt:lpstr>I simboli dell’Apocalisse (1)</vt:lpstr>
      <vt:lpstr>I simboli dell’Apocalisse (2)</vt:lpstr>
      <vt:lpstr>I simboli dell’Apocalisse (3)</vt:lpstr>
      <vt:lpstr>I simboli dell’Apocalisse (4)</vt:lpstr>
      <vt:lpstr>I simboli dell’Apocalisse (5)</vt:lpstr>
      <vt:lpstr>I simboli dell’Apocalisse (6)</vt:lpstr>
      <vt:lpstr>Un’ultima avvertenza…</vt:lpstr>
      <vt:lpstr>Apocalisse 1, 1-3</vt:lpstr>
      <vt:lpstr>Apocalisse 1, 1-3</vt:lpstr>
      <vt:lpstr>Apocalisse 1, 1-3</vt:lpstr>
      <vt:lpstr>Apocalisse 1, 1-3</vt:lpstr>
      <vt:lpstr>Apocalisse 1, 1-3</vt:lpstr>
      <vt:lpstr>Apocalisse 1, 1-3</vt:lpstr>
      <vt:lpstr>Apocalisse 1, 1-3</vt:lpstr>
      <vt:lpstr>Apocalisse 1, 1-3</vt:lpstr>
      <vt:lpstr>In sintesi…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alla  Teologia</dc:title>
  <dc:creator>Manuel M. Beltrami</dc:creator>
  <cp:lastModifiedBy>don Manuel</cp:lastModifiedBy>
  <cp:revision>502</cp:revision>
  <dcterms:created xsi:type="dcterms:W3CDTF">2016-09-17T10:12:05Z</dcterms:created>
  <dcterms:modified xsi:type="dcterms:W3CDTF">2018-10-13T04:16:21Z</dcterms:modified>
</cp:coreProperties>
</file>